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60" r:id="rId2"/>
    <p:sldId id="268" r:id="rId3"/>
    <p:sldId id="269" r:id="rId4"/>
    <p:sldId id="258" r:id="rId5"/>
    <p:sldId id="261" r:id="rId6"/>
    <p:sldId id="274" r:id="rId7"/>
    <p:sldId id="273" r:id="rId8"/>
    <p:sldId id="282" r:id="rId9"/>
    <p:sldId id="281" r:id="rId10"/>
    <p:sldId id="272" r:id="rId11"/>
    <p:sldId id="285" r:id="rId12"/>
    <p:sldId id="286" r:id="rId13"/>
    <p:sldId id="287" r:id="rId14"/>
    <p:sldId id="276" r:id="rId15"/>
    <p:sldId id="279" r:id="rId16"/>
    <p:sldId id="275" r:id="rId17"/>
    <p:sldId id="271" r:id="rId18"/>
    <p:sldId id="284" r:id="rId19"/>
    <p:sldId id="299" r:id="rId20"/>
    <p:sldId id="283" r:id="rId21"/>
    <p:sldId id="297" r:id="rId22"/>
    <p:sldId id="300" r:id="rId23"/>
    <p:sldId id="289" r:id="rId24"/>
    <p:sldId id="288" r:id="rId25"/>
    <p:sldId id="291" r:id="rId26"/>
    <p:sldId id="292" r:id="rId27"/>
    <p:sldId id="293" r:id="rId28"/>
    <p:sldId id="294" r:id="rId29"/>
    <p:sldId id="295" r:id="rId30"/>
    <p:sldId id="296" r:id="rId31"/>
    <p:sldId id="267" r:id="rId32"/>
    <p:sldId id="264" r:id="rId33"/>
    <p:sldId id="265" r:id="rId34"/>
    <p:sldId id="263" r:id="rId35"/>
  </p:sldIdLst>
  <p:sldSz cx="12192000" cy="6858000"/>
  <p:notesSz cx="6858000" cy="9144000"/>
  <p:embeddedFontLst>
    <p:embeddedFont>
      <p:font typeface="Rabiohead" panose="020B0604020202020204" charset="0"/>
      <p:regular r:id="rId37"/>
    </p:embeddedFont>
    <p:embeddedFont>
      <p:font typeface="Calibri" panose="020F0502020204030204" pitchFamily="34" charset="0"/>
      <p:regular r:id="rId38"/>
      <p:bold r:id="rId39"/>
      <p:italic r:id="rId40"/>
      <p:boldItalic r:id="rId41"/>
    </p:embeddedFont>
    <p:embeddedFont>
      <p:font typeface="Segoe" panose="020B0604020202020204" charset="0"/>
      <p:regular r:id="rId42"/>
      <p:bold r:id="rId43"/>
      <p:italic r:id="rId44"/>
      <p:boldItalic r:id="rId45"/>
    </p:embeddedFont>
    <p:embeddedFont>
      <p:font typeface="Segoe UI Light" panose="020B0502040204020203" pitchFamily="34" charset="0"/>
      <p:regular r:id="rId46"/>
      <p:italic r:id="rId47"/>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5"/>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83309" autoAdjust="0"/>
  </p:normalViewPr>
  <p:slideViewPr>
    <p:cSldViewPr snapToGrid="0" showGuides="1">
      <p:cViewPr varScale="1">
        <p:scale>
          <a:sx n="77" d="100"/>
          <a:sy n="77" d="100"/>
        </p:scale>
        <p:origin x="83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05/06/2015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Structured processes</a:t>
            </a:r>
            <a:r>
              <a:rPr lang="en-US" sz="1200" kern="1200" dirty="0" smtClean="0">
                <a:solidFill>
                  <a:schemeClr val="tx1"/>
                </a:solidFill>
                <a:effectLst/>
                <a:latin typeface="+mn-lt"/>
                <a:ea typeface="+mn-ea"/>
                <a:cs typeface="+mn-cs"/>
              </a:rPr>
              <a:t>: These are processes that are (relatively) fixed in stone, executed in the same way every time. For example invoicing, ordering, etc. are usually structured processes.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Unstructured processes</a:t>
            </a:r>
            <a:r>
              <a:rPr lang="en-US" sz="1200" kern="1200" dirty="0" smtClean="0">
                <a:solidFill>
                  <a:schemeClr val="tx1"/>
                </a:solidFill>
                <a:effectLst/>
                <a:latin typeface="+mn-lt"/>
                <a:ea typeface="+mn-ea"/>
                <a:cs typeface="+mn-cs"/>
              </a:rPr>
              <a:t>: These kind of processes usually involve collaboration between people and is (slightly) different every time. Examples are the sales process and consulting services.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5</a:t>
            </a:fld>
            <a:endParaRPr lang="es-ES"/>
          </a:p>
        </p:txBody>
      </p:sp>
    </p:spTree>
    <p:extLst>
      <p:ext uri="{BB962C8B-B14F-4D97-AF65-F5344CB8AC3E}">
        <p14:creationId xmlns:p14="http://schemas.microsoft.com/office/powerpoint/2010/main" val="168263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configured and deployed, the platform can be managed and monitored in several ways at the various levels. For example, operational (health) monitoring can be accomplished through System Center Operations Manager (SCOM). For each server product, there are management packs that can be installed and configured. This will help monitor the health of the platform.</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Apart from that, monitoring and management from a functional perspective is also very important. For this, SharePoint Central Administration, the BizTalk Administration Console and BAM (at this level used for Operations Monitoring) are important. These are the tools and features to manage your platform and to do end-to-end monitoring of information flowing through it.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Business- and process analysts can monitor the processes from a business perspective by means of Visio Services. The dashboard that has been set up in a previous step can now be used to get real-time insight in the process flows. </a:t>
            </a:r>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28</a:t>
            </a:fld>
            <a:endParaRPr lang="es-ES"/>
          </a:p>
        </p:txBody>
      </p:sp>
    </p:spTree>
    <p:extLst>
      <p:ext uri="{BB962C8B-B14F-4D97-AF65-F5344CB8AC3E}">
        <p14:creationId xmlns:p14="http://schemas.microsoft.com/office/powerpoint/2010/main" val="338035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29</a:t>
            </a:fld>
            <a:endParaRPr lang="es-ES"/>
          </a:p>
        </p:txBody>
      </p:sp>
    </p:spTree>
    <p:extLst>
      <p:ext uri="{BB962C8B-B14F-4D97-AF65-F5344CB8AC3E}">
        <p14:creationId xmlns:p14="http://schemas.microsoft.com/office/powerpoint/2010/main" val="332366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Depending on the requirements, both options are viable. However, when acquiring standard application software means that there is less room for making the process distinctive enough from the competitor. For secondary processes (such as employee onboarding), this usually is not a big issue. For primary processes on the other end, competitiveness is a much greater issue.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going for the customizing route, it is always vital to ask this question: “Will the core functionality of the application be compromised when adding these features and functionality?”. Misuse of applications need to be prevented; for example if a CRM applications is used to implement functionality that is clearly not in the CRM realm. This will result in applications that are hard to manage and maintain.</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going the Modern Business Apps route for implementing new or changed business processes, full flexibility to adjust them to the business needs </a:t>
            </a:r>
            <a:r>
              <a:rPr lang="en-US" sz="1200" i="1" kern="1200" dirty="0" smtClean="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being able to continuously improve them becomes available. That is the real advantage: being able to measure (through BI) and thus get continuous feedback and fine-tune the processes accordingly</a:t>
            </a:r>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6</a:t>
            </a:fld>
            <a:endParaRPr lang="es-ES"/>
          </a:p>
        </p:txBody>
      </p:sp>
    </p:spTree>
    <p:extLst>
      <p:ext uri="{BB962C8B-B14F-4D97-AF65-F5344CB8AC3E}">
        <p14:creationId xmlns:p14="http://schemas.microsoft.com/office/powerpoint/2010/main" val="2185218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Capture </a:t>
            </a:r>
            <a:r>
              <a:rPr lang="en-US" sz="1200" kern="1200" dirty="0" smtClean="0">
                <a:solidFill>
                  <a:schemeClr val="tx1"/>
                </a:solidFill>
                <a:effectLst/>
                <a:latin typeface="+mn-lt"/>
                <a:ea typeface="+mn-ea"/>
                <a:cs typeface="+mn-cs"/>
              </a:rPr>
              <a:t>process: The first thing that’s absolutely vital to do is to capture the process in a modeling tool. Sometimes the customer will have (Visio) diagrams of processes,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sometimes they don’t. In the latter case, processes are “documented” inside peoples heads and need to be extracted and put “on paper”. Visio can be used for this. The business- or process analyst together with the consultant will draw the diagrams and validate them together. Now the process is documented and the next step can take place. In this stage measures, dimensions and SLA’s are defined to be able to track the process.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Standardize </a:t>
            </a:r>
            <a:r>
              <a:rPr lang="en-US" sz="1200" kern="1200" dirty="0" smtClean="0">
                <a:solidFill>
                  <a:schemeClr val="tx1"/>
                </a:solidFill>
                <a:effectLst/>
                <a:latin typeface="+mn-lt"/>
                <a:ea typeface="+mn-ea"/>
                <a:cs typeface="+mn-cs"/>
              </a:rPr>
              <a:t>process: Next step is to figure out which parts of the process that has been documented in the previous step, can be standardized by implementing part(s) of the flow as human workflows in the collaboration environment.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Automate </a:t>
            </a:r>
            <a:r>
              <a:rPr lang="en-US" sz="1200" kern="1200" dirty="0" smtClean="0">
                <a:solidFill>
                  <a:schemeClr val="tx1"/>
                </a:solidFill>
                <a:effectLst/>
                <a:latin typeface="+mn-lt"/>
                <a:ea typeface="+mn-ea"/>
                <a:cs typeface="+mn-cs"/>
              </a:rPr>
              <a:t>process: Parts of the process that can be fully automated are identified here. These parts often have to do with integration of all kinds of data and (sub)processes in existing applications. These processes and the integration needs can be orchestrated and automated in the (Federated) Enterprise Service Bus.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Continuous improvement </a:t>
            </a:r>
            <a:r>
              <a:rPr lang="en-US" sz="1200" kern="1200" dirty="0" smtClean="0">
                <a:solidFill>
                  <a:schemeClr val="tx1"/>
                </a:solidFill>
                <a:effectLst/>
                <a:latin typeface="+mn-lt"/>
                <a:ea typeface="+mn-ea"/>
                <a:cs typeface="+mn-cs"/>
              </a:rPr>
              <a:t>of process: When deploying parts of the process to the collaboration environment (the human workflow pieces) and parts to the ESB (the system workflow a.k.a. orchestration pieces), the BAM observation model belonging to this process needs to be deployed. During process execution, the platform will capture runtime information and make it available through a dashboard. Examples of these dashboards can be found later in this document.</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8</a:t>
            </a:fld>
            <a:endParaRPr lang="es-ES"/>
          </a:p>
        </p:txBody>
      </p:sp>
    </p:spTree>
    <p:extLst>
      <p:ext uri="{BB962C8B-B14F-4D97-AF65-F5344CB8AC3E}">
        <p14:creationId xmlns:p14="http://schemas.microsoft.com/office/powerpoint/2010/main" val="245709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Modeling processes and defining the business rules</a:t>
            </a:r>
            <a:r>
              <a:rPr lang="en-US" sz="1200" kern="1200" dirty="0" smtClean="0">
                <a:solidFill>
                  <a:schemeClr val="tx1"/>
                </a:solidFill>
                <a:effectLst/>
                <a:latin typeface="+mn-lt"/>
                <a:ea typeface="+mn-ea"/>
                <a:cs typeface="+mn-cs"/>
              </a:rPr>
              <a:t>: Process flows can be visually modeled by a business- or process analyst. This includes human- and system workflows. Decisions in processes are made by executing business rules. These need to be created as well. The models and rules can be understood by both business and technical people. The models also include information about how and what to measure during execution of the processes, such as milestones and metering information.</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Designing &amp; developing processes</a:t>
            </a:r>
            <a:r>
              <a:rPr lang="en-US" sz="1200" kern="1200" dirty="0" smtClean="0">
                <a:solidFill>
                  <a:schemeClr val="tx1"/>
                </a:solidFill>
                <a:effectLst/>
                <a:latin typeface="+mn-lt"/>
                <a:ea typeface="+mn-ea"/>
                <a:cs typeface="+mn-cs"/>
              </a:rPr>
              <a:t>: Once modeled, processes need to be detailed in their designated environment. This includes for instance the integration with all kinds of services and systems.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Deploying and running processes</a:t>
            </a:r>
            <a:r>
              <a:rPr lang="en-US" sz="1200" kern="1200" dirty="0" smtClean="0">
                <a:solidFill>
                  <a:schemeClr val="tx1"/>
                </a:solidFill>
                <a:effectLst/>
                <a:latin typeface="+mn-lt"/>
                <a:ea typeface="+mn-ea"/>
                <a:cs typeface="+mn-cs"/>
              </a:rPr>
              <a:t>: Once tested, the processes will be deployed to their runtime environment (typically, this will go through a so called DTAP street). There, they will be running and can be managed.</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Measuring and reporting process execution</a:t>
            </a:r>
            <a:r>
              <a:rPr lang="en-US" sz="1200" kern="1200" dirty="0" smtClean="0">
                <a:solidFill>
                  <a:schemeClr val="tx1"/>
                </a:solidFill>
                <a:effectLst/>
                <a:latin typeface="+mn-lt"/>
                <a:ea typeface="+mn-ea"/>
                <a:cs typeface="+mn-cs"/>
              </a:rPr>
              <a:t>: During process execution, the platform keeps track of the modeled milestones and metering information. This information will be made available through a dashboard and helps investigate issues, such as bottlenecks in processes and makes fine-tuning possible.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Fine-tuning processes</a:t>
            </a:r>
            <a:r>
              <a:rPr lang="en-US" sz="1200" kern="1200" dirty="0" smtClean="0">
                <a:solidFill>
                  <a:schemeClr val="tx1"/>
                </a:solidFill>
                <a:effectLst/>
                <a:latin typeface="+mn-lt"/>
                <a:ea typeface="+mn-ea"/>
                <a:cs typeface="+mn-cs"/>
              </a:rPr>
              <a:t>: With the runtime intelligence gathered during process execution, business- and process analysts can fine-tune the processes by altering the business rules. When it does not suffice to only change business rules and the model needs to be changed as well, this can be done by going to step 1 in the lifecycle of processes again.</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10</a:t>
            </a:fld>
            <a:endParaRPr lang="es-ES"/>
          </a:p>
        </p:txBody>
      </p:sp>
    </p:spTree>
    <p:extLst>
      <p:ext uri="{BB962C8B-B14F-4D97-AF65-F5344CB8AC3E}">
        <p14:creationId xmlns:p14="http://schemas.microsoft.com/office/powerpoint/2010/main" val="155872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14</a:t>
            </a:fld>
            <a:endParaRPr lang="es-ES"/>
          </a:p>
        </p:txBody>
      </p:sp>
    </p:spTree>
    <p:extLst>
      <p:ext uri="{BB962C8B-B14F-4D97-AF65-F5344CB8AC3E}">
        <p14:creationId xmlns:p14="http://schemas.microsoft.com/office/powerpoint/2010/main" val="331495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SQL Server</a:t>
            </a:r>
            <a:r>
              <a:rPr lang="en-US" sz="1200" kern="1200" dirty="0" smtClean="0">
                <a:solidFill>
                  <a:schemeClr val="tx1"/>
                </a:solidFill>
                <a:effectLst/>
                <a:latin typeface="+mn-lt"/>
                <a:ea typeface="+mn-ea"/>
                <a:cs typeface="+mn-cs"/>
              </a:rPr>
              <a:t>: The data platform that is used by most Microsoft Server products for data storage, but also for ETL a.k.a. data integration (SQL Integration Services) and BI (SQL Analysis Services and Reporting Services).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BizTalk Server</a:t>
            </a:r>
            <a:r>
              <a:rPr lang="en-US" sz="1200" kern="1200" dirty="0" smtClean="0">
                <a:solidFill>
                  <a:schemeClr val="tx1"/>
                </a:solidFill>
                <a:effectLst/>
                <a:latin typeface="+mn-lt"/>
                <a:ea typeface="+mn-ea"/>
                <a:cs typeface="+mn-cs"/>
              </a:rPr>
              <a:t>: The integration middleware that is used to provide the means to implement an Enterprise Service Bus (ESB) to enable Service Oriented Architecture (SOA), Business To Business integration (B2B) and Application To Application Integration (A2A). It also provides the core facilities for Business Process Optimization (BPO), such as the Orchestration Engine, Business Activity Monitoring (BAM) and the Business Rule Engine (BRE).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SharePoint</a:t>
            </a:r>
            <a:r>
              <a:rPr lang="en-US" sz="1200" kern="1200" dirty="0" smtClean="0">
                <a:solidFill>
                  <a:schemeClr val="tx1"/>
                </a:solidFill>
                <a:effectLst/>
                <a:latin typeface="+mn-lt"/>
                <a:ea typeface="+mn-ea"/>
                <a:cs typeface="+mn-cs"/>
              </a:rPr>
              <a:t>: The collaboration environment and ultimately, the central digital workplace to deliver Apps for a broad range of uses. This platform provides content management, collaboration (through team- and project sites and workflows) and search facilities. SharePoint also includes application services like Forms Services (to host and handle forms), Excel Services to host and share Excel reports and Visio Services to report BI information through dashboards.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Apart from the application platform, Office is the </a:t>
            </a:r>
            <a:r>
              <a:rPr lang="en-US" sz="1200" i="1" kern="1200" dirty="0" smtClean="0">
                <a:solidFill>
                  <a:schemeClr val="tx1"/>
                </a:solidFill>
                <a:effectLst/>
                <a:latin typeface="+mn-lt"/>
                <a:ea typeface="+mn-ea"/>
                <a:cs typeface="+mn-cs"/>
              </a:rPr>
              <a:t>glue </a:t>
            </a:r>
            <a:r>
              <a:rPr lang="en-US" sz="1200" kern="1200" dirty="0" smtClean="0">
                <a:solidFill>
                  <a:schemeClr val="tx1"/>
                </a:solidFill>
                <a:effectLst/>
                <a:latin typeface="+mn-lt"/>
                <a:ea typeface="+mn-ea"/>
                <a:cs typeface="+mn-cs"/>
              </a:rPr>
              <a:t>that ties everything together from an end- user perspective. The following Office products are important for Process Excellence: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Excel</a:t>
            </a:r>
            <a:r>
              <a:rPr lang="en-US" sz="1200" kern="1200" dirty="0" smtClean="0">
                <a:solidFill>
                  <a:schemeClr val="tx1"/>
                </a:solidFill>
                <a:effectLst/>
                <a:latin typeface="+mn-lt"/>
                <a:ea typeface="+mn-ea"/>
                <a:cs typeface="+mn-cs"/>
              </a:rPr>
              <a:t>: Excel is used to define process milestones and other metering information in order to be able to configure BAM. Excel is also used to visualize runtime business activity information. With the new enhanced Power BI capabilities, all sort of business insights can be composed.</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Visio</a:t>
            </a:r>
            <a:r>
              <a:rPr lang="en-US" sz="1200" kern="1200" dirty="0" smtClean="0">
                <a:solidFill>
                  <a:schemeClr val="tx1"/>
                </a:solidFill>
                <a:effectLst/>
                <a:latin typeface="+mn-lt"/>
                <a:ea typeface="+mn-ea"/>
                <a:cs typeface="+mn-cs"/>
              </a:rPr>
              <a:t>: Modeling processes by means of BPMN (Business Process Model and Notation) can be done using Visio. The modeled business processes can be used to plot process metrics and render them in the browser (through SharePoint). This will give insight in process performance visually.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Outlook</a:t>
            </a:r>
            <a:r>
              <a:rPr lang="en-US" sz="1200" kern="1200" dirty="0" smtClean="0">
                <a:solidFill>
                  <a:schemeClr val="tx1"/>
                </a:solidFill>
                <a:effectLst/>
                <a:latin typeface="+mn-lt"/>
                <a:ea typeface="+mn-ea"/>
                <a:cs typeface="+mn-cs"/>
              </a:rPr>
              <a:t>: Most people have their Outlook client open all day, because they need constant access to emails, calendar and tasks. Both email and tasks are frequently used in Process Excellence environments.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InfoPath</a:t>
            </a:r>
            <a:r>
              <a:rPr lang="en-US" sz="1200" kern="1200" dirty="0" smtClean="0">
                <a:solidFill>
                  <a:schemeClr val="tx1"/>
                </a:solidFill>
                <a:effectLst/>
                <a:latin typeface="+mn-lt"/>
                <a:ea typeface="+mn-ea"/>
                <a:cs typeface="+mn-cs"/>
              </a:rPr>
              <a:t>: Forms for viewing and / or updating information are most of the times created with InfoPath. InfoPath forms can be exchanged through email or can be used together with SharePoint Forms Services and used on any device.</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15</a:t>
            </a:fld>
            <a:endParaRPr lang="es-ES"/>
          </a:p>
        </p:txBody>
      </p:sp>
    </p:spTree>
    <p:extLst>
      <p:ext uri="{BB962C8B-B14F-4D97-AF65-F5344CB8AC3E}">
        <p14:creationId xmlns:p14="http://schemas.microsoft.com/office/powerpoint/2010/main" val="3258319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102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 solution that was created in about 4 months using 6 partner staff and 6 client staff. The </a:t>
            </a:r>
            <a:r>
              <a:rPr lang="en-GB" baseline="0" dirty="0" err="1" smtClean="0"/>
              <a:t>cleint</a:t>
            </a:r>
            <a:r>
              <a:rPr lang="en-GB" baseline="0" dirty="0" smtClean="0"/>
              <a:t> needed 300 Visio licences.</a:t>
            </a:r>
          </a:p>
        </p:txBody>
      </p:sp>
      <p:sp>
        <p:nvSpPr>
          <p:cNvPr id="4" name="Slide Number Placeholder 3"/>
          <p:cNvSpPr>
            <a:spLocks noGrp="1"/>
          </p:cNvSpPr>
          <p:nvPr>
            <p:ph type="sldNum" sz="quarter" idx="10"/>
          </p:nvPr>
        </p:nvSpPr>
        <p:spPr/>
        <p:txBody>
          <a:bodyPr/>
          <a:lstStyle/>
          <a:p>
            <a:fld id="{166C33F5-0EC4-4729-836F-BD51807BE98B}" type="slidenum">
              <a:rPr lang="en-GB" smtClean="0"/>
              <a:t>19</a:t>
            </a:fld>
            <a:endParaRPr lang="en-GB"/>
          </a:p>
        </p:txBody>
      </p:sp>
    </p:spTree>
    <p:extLst>
      <p:ext uri="{BB962C8B-B14F-4D97-AF65-F5344CB8AC3E}">
        <p14:creationId xmlns:p14="http://schemas.microsoft.com/office/powerpoint/2010/main" val="783001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first stage of the process lifecycle the business- and/or process analyst decides what milestones and metering information is going to be of importance. In this stage BAM needs to be instructed how to capture that kind of information. This is done by using BizTalk’s Tracking Profile Editor. This tool looks like this: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Tracking Profile Editor you can create the links between the information you want to capture according to the model and steps in the orchestration and elements in the exchanged</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web services payloads (messages) by using drag-and-drop. Once this is deployed, BizTalk will automatically record all the right information according to the model.</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BAM will also be exposed as web services. This is necessary for the integration of BAM in SharePoint Workflows. With the arrival of SharePoint 2013 it is possible to integrate web service invocation directly from within workflows. This comes in handy when there is a need to capture milestones that are steps in the human workflows. This is implemented by invoking the BAM web services exposed by BizTalk directly from within the workflow designer in SharePoint.</a:t>
            </a:r>
            <a:endParaRPr lang="en-GB" sz="1200" kern="1200" dirty="0" smtClean="0">
              <a:solidFill>
                <a:schemeClr val="tx1"/>
              </a:solidFill>
              <a:effectLst/>
              <a:latin typeface="+mn-lt"/>
              <a:ea typeface="+mn-ea"/>
              <a:cs typeface="+mn-cs"/>
            </a:endParaRPr>
          </a:p>
          <a:p>
            <a:endParaRPr lang="en-GB" dirty="0" smtClean="0"/>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24</a:t>
            </a:fld>
            <a:endParaRPr lang="es-ES"/>
          </a:p>
        </p:txBody>
      </p:sp>
    </p:spTree>
    <p:extLst>
      <p:ext uri="{BB962C8B-B14F-4D97-AF65-F5344CB8AC3E}">
        <p14:creationId xmlns:p14="http://schemas.microsoft.com/office/powerpoint/2010/main" val="4240992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30190"/>
            <a:ext cx="11176000" cy="664797"/>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650256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304498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 id="2147483671"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emf"/><Relationship Id="rId18" Type="http://schemas.openxmlformats.org/officeDocument/2006/relationships/image" Target="../media/image37.jpeg"/><Relationship Id="rId3" Type="http://schemas.openxmlformats.org/officeDocument/2006/relationships/image" Target="../media/image22.emf"/><Relationship Id="rId21" Type="http://schemas.openxmlformats.org/officeDocument/2006/relationships/image" Target="../media/image40.jpeg"/><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jpeg"/><Relationship Id="rId20" Type="http://schemas.openxmlformats.org/officeDocument/2006/relationships/image" Target="../media/image39.jpe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emf"/><Relationship Id="rId5" Type="http://schemas.openxmlformats.org/officeDocument/2006/relationships/image" Target="../media/image24.png"/><Relationship Id="rId15" Type="http://schemas.openxmlformats.org/officeDocument/2006/relationships/image" Target="../media/image34.emf"/><Relationship Id="rId10" Type="http://schemas.openxmlformats.org/officeDocument/2006/relationships/image" Target="../media/image29.emf"/><Relationship Id="rId19" Type="http://schemas.openxmlformats.org/officeDocument/2006/relationships/image" Target="../media/image38.jpeg"/><Relationship Id="rId4" Type="http://schemas.openxmlformats.org/officeDocument/2006/relationships/image" Target="../media/image23.jpeg"/><Relationship Id="rId9" Type="http://schemas.openxmlformats.org/officeDocument/2006/relationships/image" Target="../media/image28.jpg"/><Relationship Id="rId14" Type="http://schemas.openxmlformats.org/officeDocument/2006/relationships/image" Target="../media/image33.emf"/><Relationship Id="rId22" Type="http://schemas.openxmlformats.org/officeDocument/2006/relationships/image" Target="../media/image41.jpeg"/></Relationships>
</file>

<file path=ppt/slides/_rels/slide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Improve Your Business Processes</a:t>
            </a:r>
            <a:endParaRPr lang="en-GB" dirty="0"/>
          </a:p>
        </p:txBody>
      </p:sp>
      <p:sp>
        <p:nvSpPr>
          <p:cNvPr id="3" name="Content Placeholder 2"/>
          <p:cNvSpPr>
            <a:spLocks noGrp="1"/>
          </p:cNvSpPr>
          <p:nvPr>
            <p:ph idx="1"/>
          </p:nvPr>
        </p:nvSpPr>
        <p:spPr>
          <a:xfrm>
            <a:off x="274642" y="2154477"/>
            <a:ext cx="5775430" cy="4022486"/>
          </a:xfrm>
        </p:spPr>
        <p:txBody>
          <a:bodyPr/>
          <a:lstStyle/>
          <a:p>
            <a:r>
              <a:rPr lang="en-US" b="1" dirty="0"/>
              <a:t>Modeling processes and defining the business </a:t>
            </a:r>
            <a:r>
              <a:rPr lang="en-US" b="1" dirty="0" smtClean="0"/>
              <a:t>rules</a:t>
            </a:r>
            <a:endParaRPr lang="en-US" dirty="0"/>
          </a:p>
          <a:p>
            <a:r>
              <a:rPr lang="en-US" b="1" dirty="0"/>
              <a:t>Designing &amp; developing </a:t>
            </a:r>
            <a:r>
              <a:rPr lang="en-US" b="1" dirty="0" smtClean="0"/>
              <a:t>processes</a:t>
            </a:r>
            <a:endParaRPr lang="en-US" dirty="0"/>
          </a:p>
          <a:p>
            <a:r>
              <a:rPr lang="en-US" b="1" dirty="0"/>
              <a:t>Deploying and running </a:t>
            </a:r>
            <a:r>
              <a:rPr lang="en-US" b="1" dirty="0" smtClean="0"/>
              <a:t>processes</a:t>
            </a:r>
          </a:p>
          <a:p>
            <a:r>
              <a:rPr lang="en-US" b="1" dirty="0"/>
              <a:t>Measuring and reporting process </a:t>
            </a:r>
            <a:r>
              <a:rPr lang="en-US" b="1" dirty="0" smtClean="0"/>
              <a:t>execution</a:t>
            </a:r>
          </a:p>
          <a:p>
            <a:r>
              <a:rPr lang="en-US" b="1" dirty="0"/>
              <a:t>Fine-tuning </a:t>
            </a:r>
            <a:r>
              <a:rPr lang="en-US" b="1" dirty="0" smtClean="0"/>
              <a:t>processes</a:t>
            </a:r>
            <a:endParaRPr lang="en-GB" dirty="0"/>
          </a:p>
        </p:txBody>
      </p:sp>
    </p:spTree>
    <p:extLst>
      <p:ext uri="{BB962C8B-B14F-4D97-AF65-F5344CB8AC3E}">
        <p14:creationId xmlns:p14="http://schemas.microsoft.com/office/powerpoint/2010/main" val="14967341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Process Development</a:t>
            </a:r>
            <a:endParaRPr lang="en-GB" dirty="0"/>
          </a:p>
        </p:txBody>
      </p:sp>
      <p:pic>
        <p:nvPicPr>
          <p:cNvPr id="4" name="image10.png"/>
          <p:cNvPicPr>
            <a:picLocks noGrp="1"/>
          </p:cNvPicPr>
          <p:nvPr>
            <p:ph idx="1"/>
          </p:nvPr>
        </p:nvPicPr>
        <p:blipFill>
          <a:blip r:embed="rId2" cstate="print"/>
          <a:stretch>
            <a:fillRect/>
          </a:stretch>
        </p:blipFill>
        <p:spPr>
          <a:xfrm>
            <a:off x="6050072" y="1587631"/>
            <a:ext cx="5903407" cy="4351338"/>
          </a:xfrm>
          <a:prstGeom prst="rect">
            <a:avLst/>
          </a:prstGeom>
        </p:spPr>
      </p:pic>
      <p:sp>
        <p:nvSpPr>
          <p:cNvPr id="5" name="Content Placeholder 2"/>
          <p:cNvSpPr txBox="1">
            <a:spLocks/>
          </p:cNvSpPr>
          <p:nvPr/>
        </p:nvSpPr>
        <p:spPr>
          <a:xfrm>
            <a:off x="274642" y="2154477"/>
            <a:ext cx="5775430" cy="4022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1">
                  <a:lumMod val="85000"/>
                </a:schemeClr>
              </a:buClr>
              <a:buSzPct val="90000"/>
              <a:buFont typeface="Segoe UI Light" panose="020B0502040204020203"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mtClean="0"/>
              <a:t>Modeling processes and defining the business rules</a:t>
            </a:r>
            <a:endParaRPr lang="en-US" smtClean="0"/>
          </a:p>
          <a:p>
            <a:r>
              <a:rPr lang="en-US" b="1" smtClean="0"/>
              <a:t>Designing &amp; developing processes</a:t>
            </a:r>
            <a:endParaRPr lang="en-US" smtClean="0"/>
          </a:p>
          <a:p>
            <a:r>
              <a:rPr lang="en-US" b="1" smtClean="0"/>
              <a:t>Deploying and running processes</a:t>
            </a:r>
          </a:p>
          <a:p>
            <a:r>
              <a:rPr lang="en-US" b="1" smtClean="0"/>
              <a:t>Measuring and reporting process execution</a:t>
            </a:r>
          </a:p>
          <a:p>
            <a:r>
              <a:rPr lang="en-US" b="1" smtClean="0"/>
              <a:t>Fine-tuning processes</a:t>
            </a:r>
            <a:endParaRPr lang="en-GB" dirty="0"/>
          </a:p>
        </p:txBody>
      </p:sp>
    </p:spTree>
    <p:extLst>
      <p:ext uri="{BB962C8B-B14F-4D97-AF65-F5344CB8AC3E}">
        <p14:creationId xmlns:p14="http://schemas.microsoft.com/office/powerpoint/2010/main" val="19709384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513566"/>
            <a:ext cx="11079159" cy="889349"/>
          </a:xfrm>
        </p:spPr>
        <p:txBody>
          <a:bodyPr/>
          <a:lstStyle/>
          <a:p>
            <a:r>
              <a:rPr lang="en-GB" dirty="0" smtClean="0"/>
              <a:t>Enterprise Architecture</a:t>
            </a:r>
            <a:endParaRPr lang="en-GB" dirty="0"/>
          </a:p>
        </p:txBody>
      </p:sp>
      <p:sp>
        <p:nvSpPr>
          <p:cNvPr id="3" name="Content Placeholder 2"/>
          <p:cNvSpPr>
            <a:spLocks noGrp="1"/>
          </p:cNvSpPr>
          <p:nvPr>
            <p:ph idx="1"/>
          </p:nvPr>
        </p:nvSpPr>
        <p:spPr/>
        <p:txBody>
          <a:bodyPr/>
          <a:lstStyle/>
          <a:p>
            <a:endParaRPr lang="en-GB"/>
          </a:p>
        </p:txBody>
      </p:sp>
      <p:pic>
        <p:nvPicPr>
          <p:cNvPr id="4" name="image12.png"/>
          <p:cNvPicPr/>
          <p:nvPr/>
        </p:nvPicPr>
        <p:blipFill>
          <a:blip r:embed="rId2" cstate="print"/>
          <a:stretch>
            <a:fillRect/>
          </a:stretch>
        </p:blipFill>
        <p:spPr>
          <a:xfrm>
            <a:off x="1690082" y="1573090"/>
            <a:ext cx="8581260" cy="5284910"/>
          </a:xfrm>
          <a:prstGeom prst="rect">
            <a:avLst/>
          </a:prstGeom>
        </p:spPr>
      </p:pic>
    </p:spTree>
    <p:extLst>
      <p:ext uri="{BB962C8B-B14F-4D97-AF65-F5344CB8AC3E}">
        <p14:creationId xmlns:p14="http://schemas.microsoft.com/office/powerpoint/2010/main" val="147872262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 Common Notation - BPMN</a:t>
            </a:r>
            <a:endParaRPr lang="en-GB" dirty="0"/>
          </a:p>
        </p:txBody>
      </p:sp>
      <p:pic>
        <p:nvPicPr>
          <p:cNvPr id="4" name="image14.jpeg"/>
          <p:cNvPicPr>
            <a:picLocks noGrp="1"/>
          </p:cNvPicPr>
          <p:nvPr>
            <p:ph idx="1"/>
          </p:nvPr>
        </p:nvPicPr>
        <p:blipFill>
          <a:blip r:embed="rId2" cstate="print"/>
          <a:stretch>
            <a:fillRect/>
          </a:stretch>
        </p:blipFill>
        <p:spPr>
          <a:xfrm>
            <a:off x="2104372" y="1502798"/>
            <a:ext cx="6162806" cy="4935580"/>
          </a:xfrm>
          <a:prstGeom prst="rect">
            <a:avLst/>
          </a:prstGeom>
        </p:spPr>
      </p:pic>
    </p:spTree>
    <p:extLst>
      <p:ext uri="{BB962C8B-B14F-4D97-AF65-F5344CB8AC3E}">
        <p14:creationId xmlns:p14="http://schemas.microsoft.com/office/powerpoint/2010/main" val="32171419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6" y="-6909"/>
            <a:ext cx="12211664" cy="6864869"/>
          </a:xfrm>
          <a:prstGeom prst="rect">
            <a:avLst/>
          </a:prstGeom>
        </p:spPr>
      </p:pic>
      <p:sp>
        <p:nvSpPr>
          <p:cNvPr id="5" name="Rectangle 4"/>
          <p:cNvSpPr/>
          <p:nvPr/>
        </p:nvSpPr>
        <p:spPr bwMode="auto">
          <a:xfrm rot="10800000" flipH="1" flipV="1">
            <a:off x="-29496" y="-11740"/>
            <a:ext cx="12177038" cy="6869700"/>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58" tIns="45579" rIns="91158" bIns="45579" numCol="1" rtlCol="0" anchor="ctr" anchorCtr="0" compatLnSpc="1">
            <a:prstTxWarp prst="textNoShape">
              <a:avLst/>
            </a:prstTxWarp>
          </a:bodyPr>
          <a:lstStyle/>
          <a:p>
            <a:pPr algn="ctr" defTabSz="911229" fontAlgn="base">
              <a:spcBef>
                <a:spcPct val="0"/>
              </a:spcBef>
              <a:spcAft>
                <a:spcPct val="0"/>
              </a:spcAft>
            </a:pPr>
            <a:endParaRPr lang="en-US" sz="2292" dirty="0">
              <a:gradFill>
                <a:gsLst>
                  <a:gs pos="0">
                    <a:srgbClr val="FFFFFF"/>
                  </a:gs>
                  <a:gs pos="100000">
                    <a:srgbClr val="FFFFFF"/>
                  </a:gs>
                </a:gsLst>
                <a:lin ang="5400000" scaled="0"/>
              </a:gradFill>
            </a:endParaRPr>
          </a:p>
        </p:txBody>
      </p:sp>
      <p:sp>
        <p:nvSpPr>
          <p:cNvPr id="6" name="Rectangle 5"/>
          <p:cNvSpPr/>
          <p:nvPr/>
        </p:nvSpPr>
        <p:spPr>
          <a:xfrm>
            <a:off x="-29496" y="4490542"/>
            <a:ext cx="7031545" cy="168642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a:t>A Quick Peak at the Technology</a:t>
            </a:r>
          </a:p>
        </p:txBody>
      </p:sp>
    </p:spTree>
    <p:extLst>
      <p:ext uri="{BB962C8B-B14F-4D97-AF65-F5344CB8AC3E}">
        <p14:creationId xmlns:p14="http://schemas.microsoft.com/office/powerpoint/2010/main" val="349527595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Technologies</a:t>
            </a:r>
            <a:endParaRPr lang="en-GB" dirty="0"/>
          </a:p>
        </p:txBody>
      </p:sp>
      <p:sp>
        <p:nvSpPr>
          <p:cNvPr id="3" name="Content Placeholder 2"/>
          <p:cNvSpPr>
            <a:spLocks noGrp="1"/>
          </p:cNvSpPr>
          <p:nvPr>
            <p:ph idx="1"/>
          </p:nvPr>
        </p:nvSpPr>
        <p:spPr>
          <a:xfrm>
            <a:off x="274641" y="1825625"/>
            <a:ext cx="11079159" cy="4611270"/>
          </a:xfrm>
        </p:spPr>
        <p:txBody>
          <a:bodyPr>
            <a:normAutofit/>
          </a:bodyPr>
          <a:lstStyle/>
          <a:p>
            <a:r>
              <a:rPr lang="en-US" b="1" dirty="0"/>
              <a:t>Visio</a:t>
            </a:r>
          </a:p>
          <a:p>
            <a:r>
              <a:rPr lang="en-US" b="1" dirty="0" smtClean="0"/>
              <a:t>SharePoint</a:t>
            </a:r>
          </a:p>
          <a:p>
            <a:r>
              <a:rPr lang="en-US" b="1" dirty="0" smtClean="0"/>
              <a:t>SQL Server</a:t>
            </a:r>
          </a:p>
          <a:p>
            <a:r>
              <a:rPr lang="en-US" b="1" dirty="0" err="1" smtClean="0"/>
              <a:t>Biztalk</a:t>
            </a:r>
            <a:r>
              <a:rPr lang="en-US" b="1" dirty="0" smtClean="0"/>
              <a:t> Server</a:t>
            </a:r>
          </a:p>
          <a:p>
            <a:r>
              <a:rPr lang="en-US" b="1" dirty="0" smtClean="0"/>
              <a:t>Office 365</a:t>
            </a:r>
          </a:p>
          <a:p>
            <a:pPr lvl="1"/>
            <a:r>
              <a:rPr lang="en-US" b="1" dirty="0" smtClean="0"/>
              <a:t>Excel</a:t>
            </a:r>
          </a:p>
          <a:p>
            <a:pPr lvl="1"/>
            <a:r>
              <a:rPr lang="en-US" b="1" dirty="0" smtClean="0"/>
              <a:t>Outlook</a:t>
            </a:r>
          </a:p>
          <a:p>
            <a:pPr lvl="1"/>
            <a:r>
              <a:rPr lang="en-US" b="1" dirty="0" smtClean="0"/>
              <a:t>Yammer</a:t>
            </a:r>
          </a:p>
          <a:p>
            <a:pPr lvl="1"/>
            <a:r>
              <a:rPr lang="en-US" b="1" dirty="0" smtClean="0"/>
              <a:t>Skype for Business</a:t>
            </a:r>
          </a:p>
          <a:p>
            <a:r>
              <a:rPr lang="en-US" b="1" dirty="0" smtClean="0"/>
              <a:t>Power BI</a:t>
            </a:r>
          </a:p>
        </p:txBody>
      </p:sp>
    </p:spTree>
    <p:extLst>
      <p:ext uri="{BB962C8B-B14F-4D97-AF65-F5344CB8AC3E}">
        <p14:creationId xmlns:p14="http://schemas.microsoft.com/office/powerpoint/2010/main" val="23229714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bwMode="auto">
          <a:xfrm rot="10800000">
            <a:off x="5224618" y="903560"/>
            <a:ext cx="5572598" cy="5647771"/>
          </a:xfrm>
          <a:prstGeom prst="roundRect">
            <a:avLst>
              <a:gd name="adj" fmla="val 8540"/>
            </a:avLst>
          </a:prstGeom>
          <a:solidFill>
            <a:schemeClr val="accent1">
              <a:lumMod val="7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55748" tIns="27873" rIns="55748" bIns="27873" numCol="1" rtlCol="0" anchor="ctr" anchorCtr="0" compatLnSpc="1">
            <a:prstTxWarp prst="textNoShape">
              <a:avLst/>
            </a:prstTxWarp>
          </a:bodyPr>
          <a:lstStyle/>
          <a:p>
            <a:pPr algn="ctr" defTabSz="557309" fontAlgn="base">
              <a:spcBef>
                <a:spcPct val="0"/>
              </a:spcBef>
              <a:spcAft>
                <a:spcPct val="0"/>
              </a:spcAft>
            </a:pPr>
            <a:endParaRPr lang="en-US" sz="1402" dirty="0">
              <a:solidFill>
                <a:prstClr val="black"/>
              </a:solidFill>
              <a:latin typeface="Segoe" pitchFamily="34" charset="0"/>
            </a:endParaRPr>
          </a:p>
        </p:txBody>
      </p:sp>
      <p:sp>
        <p:nvSpPr>
          <p:cNvPr id="82" name="Rounded Rectangle 81"/>
          <p:cNvSpPr/>
          <p:nvPr/>
        </p:nvSpPr>
        <p:spPr bwMode="auto">
          <a:xfrm rot="10800000">
            <a:off x="1509132" y="903559"/>
            <a:ext cx="3723145" cy="5647772"/>
          </a:xfrm>
          <a:prstGeom prst="roundRect">
            <a:avLst>
              <a:gd name="adj" fmla="val 8540"/>
            </a:avLst>
          </a:prstGeom>
          <a:gradFill flip="none" rotWithShape="1">
            <a:gsLst>
              <a:gs pos="0">
                <a:srgbClr val="008000">
                  <a:shade val="30000"/>
                  <a:satMod val="115000"/>
                  <a:alpha val="0"/>
                </a:srgbClr>
              </a:gs>
              <a:gs pos="50000">
                <a:srgbClr val="00B050"/>
              </a:gs>
              <a:gs pos="100000">
                <a:srgbClr val="008000">
                  <a:shade val="100000"/>
                  <a:satMod val="115000"/>
                </a:srgbClr>
              </a:gs>
            </a:gsLst>
            <a:lin ang="54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55748" tIns="27873" rIns="55748" bIns="27873" numCol="1" rtlCol="0" anchor="ctr" anchorCtr="0" compatLnSpc="1">
            <a:prstTxWarp prst="textNoShape">
              <a:avLst/>
            </a:prstTxWarp>
          </a:bodyPr>
          <a:lstStyle/>
          <a:p>
            <a:pPr algn="ctr" defTabSz="557309" fontAlgn="base">
              <a:spcBef>
                <a:spcPct val="0"/>
              </a:spcBef>
              <a:spcAft>
                <a:spcPct val="0"/>
              </a:spcAft>
            </a:pPr>
            <a:endParaRPr lang="en-US" sz="1402" dirty="0">
              <a:solidFill>
                <a:prstClr val="black"/>
              </a:solidFill>
              <a:latin typeface="Segoe" pitchFamily="34" charset="0"/>
            </a:endParaRPr>
          </a:p>
        </p:txBody>
      </p:sp>
      <p:sp>
        <p:nvSpPr>
          <p:cNvPr id="2" name="Title 1"/>
          <p:cNvSpPr>
            <a:spLocks noGrp="1"/>
          </p:cNvSpPr>
          <p:nvPr>
            <p:ph type="title"/>
          </p:nvPr>
        </p:nvSpPr>
        <p:spPr>
          <a:xfrm>
            <a:off x="1394779" y="191386"/>
            <a:ext cx="6966163" cy="613505"/>
          </a:xfrm>
        </p:spPr>
        <p:txBody>
          <a:bodyPr/>
          <a:lstStyle/>
          <a:p>
            <a:pPr algn="l"/>
            <a:r>
              <a:rPr lang="cy-GB" sz="3033" b="1" dirty="0">
                <a:solidFill>
                  <a:schemeClr val="accent5"/>
                </a:solidFill>
                <a:latin typeface="Arial" pitchFamily="34" charset="0"/>
                <a:cs typeface="Arial" pitchFamily="34" charset="0"/>
              </a:rPr>
              <a:t>Microsoft Visio 2013 – What it does</a:t>
            </a:r>
            <a:endParaRPr lang="en-US" sz="3033" b="1" dirty="0">
              <a:solidFill>
                <a:schemeClr val="accent5"/>
              </a:solidFill>
              <a:latin typeface="Arial" pitchFamily="34" charset="0"/>
              <a:cs typeface="Arial" pitchFamily="34" charset="0"/>
            </a:endParaRPr>
          </a:p>
        </p:txBody>
      </p:sp>
      <p:grpSp>
        <p:nvGrpSpPr>
          <p:cNvPr id="3" name="Group 11"/>
          <p:cNvGrpSpPr>
            <a:grpSpLocks noChangeAspect="1"/>
          </p:cNvGrpSpPr>
          <p:nvPr/>
        </p:nvGrpSpPr>
        <p:grpSpPr bwMode="auto">
          <a:xfrm>
            <a:off x="3495413" y="1630288"/>
            <a:ext cx="1053061" cy="869164"/>
            <a:chOff x="1347" y="401"/>
            <a:chExt cx="1088" cy="898"/>
          </a:xfrm>
        </p:grpSpPr>
        <p:sp>
          <p:nvSpPr>
            <p:cNvPr id="1034" name="AutoShape 10"/>
            <p:cNvSpPr>
              <a:spLocks noChangeAspect="1" noChangeArrowheads="1" noTextEdit="1"/>
            </p:cNvSpPr>
            <p:nvPr/>
          </p:nvSpPr>
          <p:spPr bwMode="auto">
            <a:xfrm>
              <a:off x="1347" y="585"/>
              <a:ext cx="783" cy="629"/>
            </a:xfrm>
            <a:prstGeom prst="rect">
              <a:avLst/>
            </a:prstGeom>
            <a:noFill/>
            <a:ln w="9525">
              <a:noFill/>
              <a:miter lim="800000"/>
              <a:headEnd/>
              <a:tailEnd/>
            </a:ln>
          </p:spPr>
          <p:txBody>
            <a:bodyPr vert="horz" wrap="square" lIns="55750" tIns="27875" rIns="55750" bIns="27875" numCol="1" anchor="t" anchorCtr="0" compatLnSpc="1">
              <a:prstTxWarp prst="textNoShape">
                <a:avLst/>
              </a:prstTxWarp>
            </a:bodyPr>
            <a:lstStyle/>
            <a:p>
              <a:pPr defTabSz="278746"/>
              <a:endParaRPr lang="en-US" sz="1083">
                <a:solidFill>
                  <a:prstClr val="black"/>
                </a:solidFill>
              </a:endParaRPr>
            </a:p>
          </p:txBody>
        </p:sp>
        <p:pic>
          <p:nvPicPr>
            <p:cNvPr id="1036" name="Picture 12"/>
            <p:cNvPicPr>
              <a:picLocks noChangeAspect="1" noChangeArrowheads="1"/>
            </p:cNvPicPr>
            <p:nvPr/>
          </p:nvPicPr>
          <p:blipFill>
            <a:blip r:embed="rId3" cstate="print"/>
            <a:srcRect/>
            <a:stretch>
              <a:fillRect/>
            </a:stretch>
          </p:blipFill>
          <p:spPr bwMode="auto">
            <a:xfrm>
              <a:off x="1356" y="401"/>
              <a:ext cx="1079" cy="656"/>
            </a:xfrm>
            <a:prstGeom prst="rect">
              <a:avLst/>
            </a:prstGeom>
            <a:ln>
              <a:noFill/>
            </a:ln>
            <a:effectLst>
              <a:outerShdw blurRad="292100" dist="139700" dir="2700000" algn="tl" rotWithShape="0">
                <a:srgbClr val="333333">
                  <a:alpha val="65000"/>
                </a:srgbClr>
              </a:outerShdw>
            </a:effectLst>
          </p:spPr>
        </p:pic>
        <p:sp>
          <p:nvSpPr>
            <p:cNvPr id="1037" name="Rectangle 13"/>
            <p:cNvSpPr>
              <a:spLocks noChangeArrowheads="1"/>
            </p:cNvSpPr>
            <p:nvPr/>
          </p:nvSpPr>
          <p:spPr bwMode="auto">
            <a:xfrm>
              <a:off x="1639" y="1127"/>
              <a:ext cx="677" cy="17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Marketing</a:t>
              </a:r>
              <a:endParaRPr lang="en-US" sz="1083" dirty="0">
                <a:solidFill>
                  <a:srgbClr val="0D3BBB">
                    <a:lumMod val="75000"/>
                  </a:srgbClr>
                </a:solidFill>
                <a:latin typeface="Arial" pitchFamily="34" charset="0"/>
              </a:endParaRPr>
            </a:p>
          </p:txBody>
        </p:sp>
      </p:grpSp>
      <p:grpSp>
        <p:nvGrpSpPr>
          <p:cNvPr id="10" name="Group 50"/>
          <p:cNvGrpSpPr/>
          <p:nvPr/>
        </p:nvGrpSpPr>
        <p:grpSpPr>
          <a:xfrm>
            <a:off x="7059569" y="3687571"/>
            <a:ext cx="1293503" cy="1565810"/>
            <a:chOff x="5295002" y="4670291"/>
            <a:chExt cx="1958370" cy="2568196"/>
          </a:xfrm>
        </p:grpSpPr>
        <p:pic>
          <p:nvPicPr>
            <p:cNvPr id="52" name="Picture 51" descr="Data graphics.jpg"/>
            <p:cNvPicPr>
              <a:picLocks noChangeAspect="1"/>
            </p:cNvPicPr>
            <p:nvPr/>
          </p:nvPicPr>
          <p:blipFill>
            <a:blip r:embed="rId4" cstate="print"/>
            <a:stretch>
              <a:fillRect/>
            </a:stretch>
          </p:blipFill>
          <p:spPr>
            <a:xfrm>
              <a:off x="5429255" y="4670291"/>
              <a:ext cx="1676411" cy="1262750"/>
            </a:xfrm>
            <a:prstGeom prst="rect">
              <a:avLst/>
            </a:prstGeom>
            <a:ln>
              <a:noFill/>
            </a:ln>
            <a:effectLst>
              <a:outerShdw blurRad="292100" dist="139700" dir="2700000" algn="tl" rotWithShape="0">
                <a:srgbClr val="333333">
                  <a:alpha val="65000"/>
                </a:srgbClr>
              </a:outerShdw>
            </a:effectLst>
          </p:spPr>
        </p:pic>
        <p:sp>
          <p:nvSpPr>
            <p:cNvPr id="53" name="TextBox 52"/>
            <p:cNvSpPr txBox="1"/>
            <p:nvPr/>
          </p:nvSpPr>
          <p:spPr>
            <a:xfrm>
              <a:off x="5295002" y="5993719"/>
              <a:ext cx="1958370" cy="1244768"/>
            </a:xfrm>
            <a:prstGeom prst="rect">
              <a:avLst/>
            </a:prstGeom>
            <a:noFill/>
          </p:spPr>
          <p:txBody>
            <a:bodyPr wrap="square" rtlCol="0">
              <a:spAutoFit/>
            </a:bodyPr>
            <a:lstStyle/>
            <a:p>
              <a:pPr algn="ctr" defTabSz="278746"/>
              <a:r>
                <a:rPr lang="en-GB" sz="1083" b="1" dirty="0">
                  <a:solidFill>
                    <a:schemeClr val="bg1"/>
                  </a:solidFill>
                  <a:latin typeface="Arial" pitchFamily="34" charset="0"/>
                  <a:cs typeface="Arial" pitchFamily="34" charset="0"/>
                </a:rPr>
                <a:t>Data graphics </a:t>
              </a:r>
            </a:p>
            <a:p>
              <a:pPr algn="ctr" defTabSz="278746"/>
              <a:r>
                <a:rPr lang="en-GB" sz="1083" dirty="0">
                  <a:solidFill>
                    <a:schemeClr val="bg1"/>
                  </a:solidFill>
                  <a:latin typeface="Arial" pitchFamily="34" charset="0"/>
                  <a:cs typeface="Arial" pitchFamily="34" charset="0"/>
                </a:rPr>
                <a:t>(text, data bars, colour by value and icons)</a:t>
              </a:r>
            </a:p>
          </p:txBody>
        </p:sp>
      </p:grpSp>
      <p:sp>
        <p:nvSpPr>
          <p:cNvPr id="87" name="TextBox 86"/>
          <p:cNvSpPr txBox="1"/>
          <p:nvPr/>
        </p:nvSpPr>
        <p:spPr>
          <a:xfrm>
            <a:off x="5014571" y="995949"/>
            <a:ext cx="5782646" cy="359009"/>
          </a:xfrm>
          <a:prstGeom prst="rect">
            <a:avLst/>
          </a:prstGeom>
          <a:noFill/>
        </p:spPr>
        <p:txBody>
          <a:bodyPr wrap="square" rtlCol="0">
            <a:spAutoFit/>
          </a:bodyPr>
          <a:lstStyle/>
          <a:p>
            <a:pPr algn="ctr" defTabSz="278746"/>
            <a:r>
              <a:rPr lang="cy-GB" sz="1733" b="1" dirty="0">
                <a:solidFill>
                  <a:prstClr val="white"/>
                </a:solidFill>
                <a:effectLst>
                  <a:outerShdw blurRad="38100" dist="38100" dir="2700000" algn="tl">
                    <a:srgbClr val="000000">
                      <a:alpha val="43137"/>
                    </a:srgbClr>
                  </a:outerShdw>
                  <a:reflection blurRad="6350" stA="55000" endA="300" endPos="45500" dir="5400000" sy="-100000" algn="bl" rotWithShape="0"/>
                </a:effectLst>
              </a:rPr>
              <a:t>Professional</a:t>
            </a:r>
            <a:endParaRPr lang="en-US" sz="1733" b="1" dirty="0">
              <a:solidFill>
                <a:prstClr val="white"/>
              </a:solidFill>
              <a:effectLst>
                <a:outerShdw blurRad="38100" dist="38100" dir="2700000" algn="tl">
                  <a:srgbClr val="000000">
                    <a:alpha val="43137"/>
                  </a:srgbClr>
                </a:outerShdw>
                <a:reflection blurRad="6350" stA="55000" endA="300" endPos="45500" dir="5400000" sy="-100000" algn="bl" rotWithShape="0"/>
              </a:effectLst>
            </a:endParaRPr>
          </a:p>
        </p:txBody>
      </p:sp>
      <p:grpSp>
        <p:nvGrpSpPr>
          <p:cNvPr id="75" name="Group 74"/>
          <p:cNvGrpSpPr/>
          <p:nvPr/>
        </p:nvGrpSpPr>
        <p:grpSpPr>
          <a:xfrm>
            <a:off x="5557572" y="4801028"/>
            <a:ext cx="907112" cy="1513997"/>
            <a:chOff x="7570305" y="3409837"/>
            <a:chExt cx="1487819" cy="2483217"/>
          </a:xfrm>
        </p:grpSpPr>
        <p:pic>
          <p:nvPicPr>
            <p:cNvPr id="69" name="Pivot Big"/>
            <p:cNvPicPr>
              <a:picLocks noChangeAspect="1" noChangeArrowheads="1"/>
            </p:cNvPicPr>
            <p:nvPr/>
          </p:nvPicPr>
          <p:blipFill>
            <a:blip r:embed="rId5" cstate="print"/>
            <a:srcRect/>
            <a:stretch>
              <a:fillRect/>
            </a:stretch>
          </p:blipFill>
          <p:spPr bwMode="auto">
            <a:xfrm>
              <a:off x="7570305" y="3409837"/>
              <a:ext cx="1487819" cy="1694511"/>
            </a:xfrm>
            <a:prstGeom prst="rect">
              <a:avLst/>
            </a:prstGeom>
            <a:ln>
              <a:noFill/>
            </a:ln>
            <a:effectLst>
              <a:outerShdw blurRad="292100" dist="139700" dir="2700000" algn="tl" rotWithShape="0">
                <a:srgbClr val="333333">
                  <a:alpha val="65000"/>
                </a:srgbClr>
              </a:outerShdw>
            </a:effectLst>
          </p:spPr>
        </p:pic>
        <p:sp>
          <p:nvSpPr>
            <p:cNvPr id="73" name="Rectangle 72"/>
            <p:cNvSpPr/>
            <p:nvPr/>
          </p:nvSpPr>
          <p:spPr>
            <a:xfrm>
              <a:off x="7655820" y="5194949"/>
              <a:ext cx="1351286" cy="698105"/>
            </a:xfrm>
            <a:prstGeom prst="rect">
              <a:avLst/>
            </a:prstGeom>
          </p:spPr>
          <p:txBody>
            <a:bodyPr wrap="square">
              <a:spAutoFit/>
            </a:bodyPr>
            <a:lstStyle/>
            <a:p>
              <a:pPr algn="ctr" defTabSz="278746"/>
              <a:r>
                <a:rPr lang="en-GB" sz="1083" b="1" dirty="0">
                  <a:solidFill>
                    <a:schemeClr val="bg1"/>
                  </a:solidFill>
                  <a:latin typeface="Arial" pitchFamily="34" charset="0"/>
                  <a:cs typeface="Arial" pitchFamily="34" charset="0"/>
                </a:rPr>
                <a:t>Pivot diagrams</a:t>
              </a:r>
            </a:p>
          </p:txBody>
        </p:sp>
      </p:grpSp>
      <p:sp>
        <p:nvSpPr>
          <p:cNvPr id="68" name="Rectangle 67"/>
          <p:cNvSpPr/>
          <p:nvPr/>
        </p:nvSpPr>
        <p:spPr>
          <a:xfrm>
            <a:off x="1507072" y="995949"/>
            <a:ext cx="3507499" cy="359009"/>
          </a:xfrm>
          <a:prstGeom prst="rect">
            <a:avLst/>
          </a:prstGeom>
        </p:spPr>
        <p:txBody>
          <a:bodyPr wrap="square">
            <a:spAutoFit/>
          </a:bodyPr>
          <a:lstStyle/>
          <a:p>
            <a:pPr algn="ctr" defTabSz="278746"/>
            <a:r>
              <a:rPr lang="en-US" sz="1733" b="1" dirty="0">
                <a:solidFill>
                  <a:prstClr val="white"/>
                </a:solidFill>
                <a:effectLst>
                  <a:outerShdw blurRad="38100" dist="38100" dir="2700000" algn="tl">
                    <a:srgbClr val="000000">
                      <a:alpha val="43137"/>
                    </a:srgbClr>
                  </a:outerShdw>
                  <a:reflection blurRad="6350" stA="55000" endA="300" endPos="45500" dir="5400000" sy="-100000" algn="bl" rotWithShape="0"/>
                </a:effectLst>
              </a:rPr>
              <a:t>Standard </a:t>
            </a:r>
            <a:endParaRPr lang="en-GB" sz="1733" dirty="0">
              <a:solidFill>
                <a:prstClr val="white"/>
              </a:solidFill>
            </a:endParaRPr>
          </a:p>
        </p:txBody>
      </p:sp>
      <p:pic>
        <p:nvPicPr>
          <p:cNvPr id="123" name="Picture 2" descr="\\sydfpr03\SYD-JMW\Clients\MICROSOFT\2012 Folder\New Brand\MSFT_logo_rgb_C-Wh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390" t="22000" r="70077" b="23089"/>
          <a:stretch/>
        </p:blipFill>
        <p:spPr bwMode="auto">
          <a:xfrm>
            <a:off x="10136386" y="307559"/>
            <a:ext cx="354247" cy="34844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5650532" y="1382559"/>
            <a:ext cx="2621682" cy="1813330"/>
            <a:chOff x="5227206" y="1508930"/>
            <a:chExt cx="2790383" cy="1910325"/>
          </a:xfrm>
        </p:grpSpPr>
        <p:sp>
          <p:nvSpPr>
            <p:cNvPr id="105" name="Rectangle 104"/>
            <p:cNvSpPr/>
            <p:nvPr/>
          </p:nvSpPr>
          <p:spPr>
            <a:xfrm>
              <a:off x="5227206" y="1508930"/>
              <a:ext cx="2790383" cy="1910325"/>
            </a:xfrm>
            <a:prstGeom prst="rect">
              <a:avLst/>
            </a:prstGeom>
            <a:gradFill flip="none" rotWithShape="1">
              <a:gsLst>
                <a:gs pos="0">
                  <a:schemeClr val="accent6">
                    <a:lumMod val="75000"/>
                  </a:schemeClr>
                </a:gs>
                <a:gs pos="50000">
                  <a:srgbClr val="FFC000">
                    <a:shade val="67500"/>
                    <a:satMod val="115000"/>
                  </a:srgbClr>
                </a:gs>
                <a:gs pos="100000">
                  <a:srgbClr val="FFC000">
                    <a:shade val="100000"/>
                    <a:satMod val="115000"/>
                  </a:srgbClr>
                </a:gs>
              </a:gsLst>
              <a:lin ang="16200000" scaled="0"/>
              <a:tileRect/>
            </a:gradFill>
            <a:ln>
              <a:noFill/>
            </a:ln>
            <a:effectLst/>
          </p:spPr>
          <p:style>
            <a:lnRef idx="1">
              <a:schemeClr val="accent6"/>
            </a:lnRef>
            <a:fillRef idx="3">
              <a:schemeClr val="accent6"/>
            </a:fillRef>
            <a:effectRef idx="2">
              <a:schemeClr val="accent6"/>
            </a:effectRef>
            <a:fontRef idx="minor">
              <a:schemeClr val="lt1"/>
            </a:fontRef>
          </p:style>
          <p:txBody>
            <a:bodyPr rtlCol="0" anchor="b" anchorCtr="0"/>
            <a:lstStyle/>
            <a:p>
              <a:pPr algn="ctr" defTabSz="278746"/>
              <a:r>
                <a:rPr lang="en-US" sz="1083" b="1" dirty="0">
                  <a:solidFill>
                    <a:srgbClr val="0D3BBB">
                      <a:lumMod val="75000"/>
                    </a:srgbClr>
                  </a:solidFill>
                  <a:latin typeface="Arial" pitchFamily="34" charset="0"/>
                </a:rPr>
                <a:t>Visio services</a:t>
              </a:r>
              <a:endParaRPr lang="en-GB" sz="1083" dirty="0">
                <a:solidFill>
                  <a:srgbClr val="0D3BBB">
                    <a:lumMod val="75000"/>
                  </a:srgbClr>
                </a:solidFill>
              </a:endParaRPr>
            </a:p>
          </p:txBody>
        </p:sp>
        <p:sp>
          <p:nvSpPr>
            <p:cNvPr id="106" name="AutoShape 55"/>
            <p:cNvSpPr>
              <a:spLocks noChangeAspect="1" noChangeArrowheads="1" noTextEdit="1"/>
            </p:cNvSpPr>
            <p:nvPr/>
          </p:nvSpPr>
          <p:spPr bwMode="auto">
            <a:xfrm>
              <a:off x="5385652" y="2238159"/>
              <a:ext cx="1480676" cy="990571"/>
            </a:xfrm>
            <a:prstGeom prst="rect">
              <a:avLst/>
            </a:prstGeom>
            <a:noFill/>
            <a:ln w="9525">
              <a:noFill/>
              <a:miter lim="800000"/>
              <a:headEnd/>
              <a:tailEnd/>
            </a:ln>
          </p:spPr>
          <p:txBody>
            <a:bodyPr vert="horz" wrap="square" lIns="55750" tIns="27875" rIns="55750" bIns="27875" numCol="1" anchor="t" anchorCtr="0" compatLnSpc="1">
              <a:prstTxWarp prst="textNoShape">
                <a:avLst/>
              </a:prstTxWarp>
            </a:bodyPr>
            <a:lstStyle/>
            <a:p>
              <a:pPr defTabSz="278746"/>
              <a:endParaRPr lang="en-US" sz="1083" dirty="0">
                <a:solidFill>
                  <a:prstClr val="black"/>
                </a:solidFill>
              </a:endParaRPr>
            </a:p>
          </p:txBody>
        </p:sp>
        <p:pic>
          <p:nvPicPr>
            <p:cNvPr id="107" name="Picture 57"/>
            <p:cNvPicPr>
              <a:picLocks noChangeAspect="1" noChangeArrowheads="1"/>
            </p:cNvPicPr>
            <p:nvPr/>
          </p:nvPicPr>
          <p:blipFill>
            <a:blip r:embed="rId7" cstate="print"/>
            <a:srcRect/>
            <a:stretch>
              <a:fillRect/>
            </a:stretch>
          </p:blipFill>
          <p:spPr bwMode="auto">
            <a:xfrm>
              <a:off x="5287284" y="2007511"/>
              <a:ext cx="1453883" cy="618941"/>
            </a:xfrm>
            <a:prstGeom prst="rect">
              <a:avLst/>
            </a:prstGeom>
            <a:ln>
              <a:noFill/>
            </a:ln>
            <a:effectLst>
              <a:outerShdw blurRad="292100" dist="139700" dir="2700000" algn="tl" rotWithShape="0">
                <a:srgbClr val="333333">
                  <a:alpha val="65000"/>
                </a:srgbClr>
              </a:outerShdw>
            </a:effectLst>
          </p:spPr>
        </p:pic>
        <p:sp>
          <p:nvSpPr>
            <p:cNvPr id="108" name="Rectangle 58"/>
            <p:cNvSpPr>
              <a:spLocks noChangeArrowheads="1"/>
            </p:cNvSpPr>
            <p:nvPr/>
          </p:nvSpPr>
          <p:spPr bwMode="auto">
            <a:xfrm>
              <a:off x="5486978" y="2687085"/>
              <a:ext cx="979920" cy="35112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1. Link to </a:t>
              </a:r>
            </a:p>
            <a:p>
              <a:pPr defTabSz="557492" fontAlgn="base">
                <a:spcBef>
                  <a:spcPct val="0"/>
                </a:spcBef>
                <a:spcAft>
                  <a:spcPct val="0"/>
                </a:spcAft>
              </a:pPr>
              <a:r>
                <a:rPr lang="en-US" sz="1083" b="1" dirty="0">
                  <a:solidFill>
                    <a:srgbClr val="0D3BBB">
                      <a:lumMod val="75000"/>
                    </a:srgbClr>
                  </a:solidFill>
                  <a:latin typeface="Arial" pitchFamily="34" charset="0"/>
                </a:rPr>
                <a:t>external data</a:t>
              </a:r>
            </a:p>
          </p:txBody>
        </p:sp>
        <p:sp>
          <p:nvSpPr>
            <p:cNvPr id="109" name="Rectangle 58"/>
            <p:cNvSpPr>
              <a:spLocks noChangeArrowheads="1"/>
            </p:cNvSpPr>
            <p:nvPr/>
          </p:nvSpPr>
          <p:spPr bwMode="auto">
            <a:xfrm>
              <a:off x="5325139" y="1716822"/>
              <a:ext cx="1092881" cy="1755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2. Publish</a:t>
              </a:r>
            </a:p>
          </p:txBody>
        </p:sp>
        <p:sp>
          <p:nvSpPr>
            <p:cNvPr id="111" name="Rectangle 58"/>
            <p:cNvSpPr>
              <a:spLocks noChangeArrowheads="1"/>
            </p:cNvSpPr>
            <p:nvPr/>
          </p:nvSpPr>
          <p:spPr bwMode="auto">
            <a:xfrm>
              <a:off x="7260109" y="2308793"/>
              <a:ext cx="646420" cy="35112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3. Update</a:t>
              </a:r>
            </a:p>
          </p:txBody>
        </p:sp>
        <p:pic>
          <p:nvPicPr>
            <p:cNvPr id="117" name="Picture 2"/>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6888769" y="2760561"/>
              <a:ext cx="439106" cy="397550"/>
            </a:xfrm>
            <a:prstGeom prst="rect">
              <a:avLst/>
            </a:prstGeom>
            <a:ln>
              <a:noFill/>
            </a:ln>
            <a:effectLst>
              <a:outerShdw blurRad="292100" dist="139700" dir="2700000" algn="tl" rotWithShape="0">
                <a:srgbClr val="333333">
                  <a:alpha val="65000"/>
                </a:srgbClr>
              </a:outerShdw>
            </a:effectLst>
          </p:spPr>
        </p:pic>
        <p:sp>
          <p:nvSpPr>
            <p:cNvPr id="118" name="Right Arrow 117"/>
            <p:cNvSpPr/>
            <p:nvPr/>
          </p:nvSpPr>
          <p:spPr>
            <a:xfrm rot="13039349">
              <a:off x="6356354" y="2631947"/>
              <a:ext cx="518589" cy="275112"/>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19" name="Right Arrow 118"/>
            <p:cNvSpPr/>
            <p:nvPr/>
          </p:nvSpPr>
          <p:spPr>
            <a:xfrm rot="20695368">
              <a:off x="6147602" y="1661146"/>
              <a:ext cx="518589" cy="275112"/>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20" name="Right Arrow 119"/>
            <p:cNvSpPr/>
            <p:nvPr/>
          </p:nvSpPr>
          <p:spPr>
            <a:xfrm rot="16200000">
              <a:off x="6735058" y="2179864"/>
              <a:ext cx="694865" cy="35015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pic>
          <p:nvPicPr>
            <p:cNvPr id="9" name="Picture 8"/>
            <p:cNvPicPr>
              <a:picLocks noChangeAspect="1"/>
            </p:cNvPicPr>
            <p:nvPr/>
          </p:nvPicPr>
          <p:blipFill rotWithShape="1">
            <a:blip r:embed="rId9" cstate="print">
              <a:duotone>
                <a:prstClr val="black"/>
                <a:schemeClr val="accent5">
                  <a:tint val="45000"/>
                  <a:satMod val="400000"/>
                </a:schemeClr>
              </a:duotone>
              <a:extLst>
                <a:ext uri="{28A0092B-C50C-407E-A947-70E740481C1C}">
                  <a14:useLocalDpi xmlns:a14="http://schemas.microsoft.com/office/drawing/2010/main" val="0"/>
                </a:ext>
              </a:extLst>
            </a:blip>
            <a:srcRect l="5112" t="20414" r="5872" b="31931"/>
            <a:stretch/>
          </p:blipFill>
          <p:spPr>
            <a:xfrm>
              <a:off x="6674473" y="1640262"/>
              <a:ext cx="1194396" cy="297359"/>
            </a:xfrm>
            <a:prstGeom prst="rect">
              <a:avLst/>
            </a:prstGeom>
            <a:ln>
              <a:noFill/>
            </a:ln>
            <a:effectLst>
              <a:outerShdw blurRad="292100" dist="139700" dir="2700000" algn="tl" rotWithShape="0">
                <a:srgbClr val="333333">
                  <a:alpha val="65000"/>
                </a:srgbClr>
              </a:outerShdw>
            </a:effectLst>
          </p:spPr>
        </p:pic>
      </p:grpSp>
      <p:grpSp>
        <p:nvGrpSpPr>
          <p:cNvPr id="22" name="Group 21"/>
          <p:cNvGrpSpPr/>
          <p:nvPr/>
        </p:nvGrpSpPr>
        <p:grpSpPr>
          <a:xfrm>
            <a:off x="6924659" y="5464755"/>
            <a:ext cx="1436283" cy="1020344"/>
            <a:chOff x="11684007" y="3568034"/>
            <a:chExt cx="1767273" cy="1255480"/>
          </a:xfrm>
        </p:grpSpPr>
        <p:sp>
          <p:nvSpPr>
            <p:cNvPr id="88" name="Rectangle 37"/>
            <p:cNvSpPr>
              <a:spLocks noChangeArrowheads="1"/>
            </p:cNvSpPr>
            <p:nvPr/>
          </p:nvSpPr>
          <p:spPr bwMode="auto">
            <a:xfrm>
              <a:off x="11824537" y="4618461"/>
              <a:ext cx="1496941" cy="2050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SG" sz="1083" b="1" u="sng" dirty="0">
                  <a:solidFill>
                    <a:schemeClr val="bg1"/>
                  </a:solidFill>
                  <a:latin typeface="Arial" pitchFamily="34" charset="0"/>
                </a:rPr>
                <a:t>Co Authoring </a:t>
              </a:r>
              <a:endParaRPr lang="en-US" sz="1083" b="1" u="sng" dirty="0">
                <a:solidFill>
                  <a:schemeClr val="bg1"/>
                </a:solidFill>
                <a:latin typeface="Arial" pitchFamily="34" charset="0"/>
              </a:endParaRPr>
            </a:p>
          </p:txBody>
        </p:sp>
        <p:grpSp>
          <p:nvGrpSpPr>
            <p:cNvPr id="21" name="Group 20"/>
            <p:cNvGrpSpPr/>
            <p:nvPr/>
          </p:nvGrpSpPr>
          <p:grpSpPr>
            <a:xfrm>
              <a:off x="11684007" y="3568034"/>
              <a:ext cx="1767273" cy="958622"/>
              <a:chOff x="12299233" y="3568034"/>
              <a:chExt cx="1152047" cy="624905"/>
            </a:xfrm>
          </p:grpSpPr>
          <p:pic>
            <p:nvPicPr>
              <p:cNvPr id="139" name="Picture 138"/>
              <p:cNvPicPr>
                <a:picLocks noChangeAspect="1"/>
              </p:cNvPicPr>
              <p:nvPr/>
            </p:nvPicPr>
            <p:blipFill>
              <a:blip r:embed="rId10"/>
              <a:stretch>
                <a:fillRect/>
              </a:stretch>
            </p:blipFill>
            <p:spPr>
              <a:xfrm>
                <a:off x="12299233" y="3686056"/>
                <a:ext cx="1152047" cy="506883"/>
              </a:xfrm>
              <a:prstGeom prst="rect">
                <a:avLst/>
              </a:prstGeom>
              <a:solidFill>
                <a:schemeClr val="accent6">
                  <a:lumMod val="40000"/>
                  <a:lumOff val="60000"/>
                </a:schemeClr>
              </a:solidFill>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11"/>
              <a:stretch>
                <a:fillRect/>
              </a:stretch>
            </p:blipFill>
            <p:spPr>
              <a:xfrm>
                <a:off x="13121101" y="3568034"/>
                <a:ext cx="87402" cy="166850"/>
              </a:xfrm>
              <a:prstGeom prst="rect">
                <a:avLst/>
              </a:prstGeom>
            </p:spPr>
          </p:pic>
          <p:pic>
            <p:nvPicPr>
              <p:cNvPr id="89" name="Picture 88"/>
              <p:cNvPicPr>
                <a:picLocks noChangeAspect="1"/>
              </p:cNvPicPr>
              <p:nvPr/>
            </p:nvPicPr>
            <p:blipFill>
              <a:blip r:embed="rId11"/>
              <a:stretch>
                <a:fillRect/>
              </a:stretch>
            </p:blipFill>
            <p:spPr>
              <a:xfrm>
                <a:off x="13002984" y="3568034"/>
                <a:ext cx="87402" cy="166850"/>
              </a:xfrm>
              <a:prstGeom prst="rect">
                <a:avLst/>
              </a:prstGeom>
            </p:spPr>
          </p:pic>
          <p:pic>
            <p:nvPicPr>
              <p:cNvPr id="90" name="Picture 89"/>
              <p:cNvPicPr>
                <a:picLocks noChangeAspect="1"/>
              </p:cNvPicPr>
              <p:nvPr/>
            </p:nvPicPr>
            <p:blipFill>
              <a:blip r:embed="rId11"/>
              <a:stretch>
                <a:fillRect/>
              </a:stretch>
            </p:blipFill>
            <p:spPr>
              <a:xfrm>
                <a:off x="12884867" y="3568034"/>
                <a:ext cx="87402" cy="166850"/>
              </a:xfrm>
              <a:prstGeom prst="rect">
                <a:avLst/>
              </a:prstGeom>
            </p:spPr>
          </p:pic>
          <p:pic>
            <p:nvPicPr>
              <p:cNvPr id="91" name="Picture 90"/>
              <p:cNvPicPr>
                <a:picLocks noChangeAspect="1"/>
              </p:cNvPicPr>
              <p:nvPr/>
            </p:nvPicPr>
            <p:blipFill>
              <a:blip r:embed="rId11"/>
              <a:stretch>
                <a:fillRect/>
              </a:stretch>
            </p:blipFill>
            <p:spPr>
              <a:xfrm>
                <a:off x="12766750" y="3568034"/>
                <a:ext cx="87402" cy="166850"/>
              </a:xfrm>
              <a:prstGeom prst="rect">
                <a:avLst/>
              </a:prstGeom>
            </p:spPr>
          </p:pic>
          <p:pic>
            <p:nvPicPr>
              <p:cNvPr id="92" name="Picture 91"/>
              <p:cNvPicPr>
                <a:picLocks noChangeAspect="1"/>
              </p:cNvPicPr>
              <p:nvPr/>
            </p:nvPicPr>
            <p:blipFill>
              <a:blip r:embed="rId11"/>
              <a:stretch>
                <a:fillRect/>
              </a:stretch>
            </p:blipFill>
            <p:spPr>
              <a:xfrm>
                <a:off x="12648634" y="3568034"/>
                <a:ext cx="87402" cy="166850"/>
              </a:xfrm>
              <a:prstGeom prst="rect">
                <a:avLst/>
              </a:prstGeom>
            </p:spPr>
          </p:pic>
          <p:pic>
            <p:nvPicPr>
              <p:cNvPr id="94" name="Picture 93"/>
              <p:cNvPicPr>
                <a:picLocks noChangeAspect="1"/>
              </p:cNvPicPr>
              <p:nvPr/>
            </p:nvPicPr>
            <p:blipFill>
              <a:blip r:embed="rId11"/>
              <a:stretch>
                <a:fillRect/>
              </a:stretch>
            </p:blipFill>
            <p:spPr>
              <a:xfrm>
                <a:off x="12530517" y="3568034"/>
                <a:ext cx="87402" cy="166850"/>
              </a:xfrm>
              <a:prstGeom prst="rect">
                <a:avLst/>
              </a:prstGeom>
            </p:spPr>
          </p:pic>
        </p:grpSp>
      </p:grpSp>
      <p:grpSp>
        <p:nvGrpSpPr>
          <p:cNvPr id="12" name="Group 11"/>
          <p:cNvGrpSpPr/>
          <p:nvPr/>
        </p:nvGrpSpPr>
        <p:grpSpPr>
          <a:xfrm>
            <a:off x="1812048" y="3420399"/>
            <a:ext cx="913664" cy="1343454"/>
            <a:chOff x="785133" y="2439058"/>
            <a:chExt cx="1124217" cy="1653051"/>
          </a:xfrm>
        </p:grpSpPr>
        <p:sp>
          <p:nvSpPr>
            <p:cNvPr id="116" name="Rectangle 18"/>
            <p:cNvSpPr>
              <a:spLocks noChangeArrowheads="1"/>
            </p:cNvSpPr>
            <p:nvPr/>
          </p:nvSpPr>
          <p:spPr bwMode="auto">
            <a:xfrm>
              <a:off x="819763" y="3682005"/>
              <a:ext cx="1053269" cy="4101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Organisation</a:t>
              </a:r>
            </a:p>
            <a:p>
              <a:pPr algn="ctr" defTabSz="557492" fontAlgn="base">
                <a:spcBef>
                  <a:spcPct val="0"/>
                </a:spcBef>
                <a:spcAft>
                  <a:spcPct val="0"/>
                </a:spcAft>
              </a:pPr>
              <a:r>
                <a:rPr lang="en-US" sz="1083" b="1" dirty="0">
                  <a:solidFill>
                    <a:srgbClr val="0D3BBB">
                      <a:lumMod val="75000"/>
                    </a:srgbClr>
                  </a:solidFill>
                  <a:latin typeface="Arial" pitchFamily="34" charset="0"/>
                </a:rPr>
                <a:t>charts</a:t>
              </a:r>
              <a:endParaRPr lang="en-US" sz="1300" dirty="0">
                <a:solidFill>
                  <a:srgbClr val="0D3BBB">
                    <a:lumMod val="75000"/>
                  </a:srgbClr>
                </a:solidFill>
                <a:latin typeface="Arial" pitchFamily="34" charset="0"/>
              </a:endParaRPr>
            </a:p>
          </p:txBody>
        </p:sp>
        <p:pic>
          <p:nvPicPr>
            <p:cNvPr id="124" name="Picture 123"/>
            <p:cNvPicPr>
              <a:picLocks noChangeAspect="1"/>
            </p:cNvPicPr>
            <p:nvPr/>
          </p:nvPicPr>
          <p:blipFill>
            <a:blip r:embed="rId12"/>
            <a:stretch>
              <a:fillRect/>
            </a:stretch>
          </p:blipFill>
          <p:spPr>
            <a:xfrm>
              <a:off x="785133" y="2439058"/>
              <a:ext cx="1124217" cy="1145058"/>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grpSp>
      <p:grpSp>
        <p:nvGrpSpPr>
          <p:cNvPr id="18" name="Group 17"/>
          <p:cNvGrpSpPr/>
          <p:nvPr/>
        </p:nvGrpSpPr>
        <p:grpSpPr>
          <a:xfrm>
            <a:off x="3330481" y="2748423"/>
            <a:ext cx="1326322" cy="834233"/>
            <a:chOff x="2456889" y="2448261"/>
            <a:chExt cx="1631970" cy="1026481"/>
          </a:xfrm>
        </p:grpSpPr>
        <p:sp>
          <p:nvSpPr>
            <p:cNvPr id="127" name="Rectangle 43"/>
            <p:cNvSpPr>
              <a:spLocks noChangeArrowheads="1"/>
            </p:cNvSpPr>
            <p:nvPr/>
          </p:nvSpPr>
          <p:spPr bwMode="auto">
            <a:xfrm>
              <a:off x="2529046" y="3064638"/>
              <a:ext cx="1559813" cy="41010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Mind maps / </a:t>
              </a:r>
            </a:p>
            <a:p>
              <a:pPr algn="ctr" defTabSz="557492" fontAlgn="base">
                <a:spcBef>
                  <a:spcPct val="0"/>
                </a:spcBef>
                <a:spcAft>
                  <a:spcPct val="0"/>
                </a:spcAft>
              </a:pPr>
              <a:r>
                <a:rPr lang="en-US" sz="1083" b="1" dirty="0">
                  <a:solidFill>
                    <a:srgbClr val="0D3BBB">
                      <a:lumMod val="75000"/>
                    </a:srgbClr>
                  </a:solidFill>
                  <a:latin typeface="Arial" pitchFamily="34" charset="0"/>
                </a:rPr>
                <a:t>brain storming</a:t>
              </a:r>
            </a:p>
          </p:txBody>
        </p:sp>
        <p:pic>
          <p:nvPicPr>
            <p:cNvPr id="128" name="Picture 127"/>
            <p:cNvPicPr>
              <a:picLocks noChangeAspect="1"/>
            </p:cNvPicPr>
            <p:nvPr/>
          </p:nvPicPr>
          <p:blipFill>
            <a:blip r:embed="rId13"/>
            <a:stretch>
              <a:fillRect/>
            </a:stretch>
          </p:blipFill>
          <p:spPr>
            <a:xfrm>
              <a:off x="2456889" y="2448261"/>
              <a:ext cx="1533195" cy="610862"/>
            </a:xfrm>
            <a:prstGeom prst="rect">
              <a:avLst/>
            </a:prstGeom>
            <a:ln>
              <a:noFill/>
            </a:ln>
            <a:effectLst>
              <a:outerShdw blurRad="292100" dist="139700" dir="2700000" algn="tl" rotWithShape="0">
                <a:srgbClr val="333333">
                  <a:alpha val="65000"/>
                </a:srgbClr>
              </a:outerShdw>
            </a:effectLst>
          </p:spPr>
        </p:pic>
      </p:grpSp>
      <p:grpSp>
        <p:nvGrpSpPr>
          <p:cNvPr id="19" name="Group 18"/>
          <p:cNvGrpSpPr/>
          <p:nvPr/>
        </p:nvGrpSpPr>
        <p:grpSpPr>
          <a:xfrm>
            <a:off x="1812049" y="1902276"/>
            <a:ext cx="1006415" cy="1089461"/>
            <a:chOff x="742271" y="1607672"/>
            <a:chExt cx="1238341" cy="1340525"/>
          </a:xfrm>
        </p:grpSpPr>
        <p:sp>
          <p:nvSpPr>
            <p:cNvPr id="131" name="Rectangle 6"/>
            <p:cNvSpPr>
              <a:spLocks noChangeArrowheads="1"/>
            </p:cNvSpPr>
            <p:nvPr/>
          </p:nvSpPr>
          <p:spPr bwMode="auto">
            <a:xfrm>
              <a:off x="779803" y="2333041"/>
              <a:ext cx="1169499" cy="61515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Schedules, </a:t>
              </a:r>
            </a:p>
            <a:p>
              <a:pPr algn="ctr" defTabSz="557492" fontAlgn="base">
                <a:spcBef>
                  <a:spcPct val="0"/>
                </a:spcBef>
                <a:spcAft>
                  <a:spcPct val="0"/>
                </a:spcAft>
              </a:pPr>
              <a:r>
                <a:rPr lang="en-US" sz="1083" b="1" dirty="0">
                  <a:solidFill>
                    <a:srgbClr val="0D3BBB">
                      <a:lumMod val="75000"/>
                    </a:srgbClr>
                  </a:solidFill>
                  <a:latin typeface="Arial" pitchFamily="34" charset="0"/>
                </a:rPr>
                <a:t>Timelines and </a:t>
              </a:r>
            </a:p>
            <a:p>
              <a:pPr algn="ctr" defTabSz="557492" fontAlgn="base">
                <a:spcBef>
                  <a:spcPct val="0"/>
                </a:spcBef>
                <a:spcAft>
                  <a:spcPct val="0"/>
                </a:spcAft>
              </a:pPr>
              <a:r>
                <a:rPr lang="en-US" sz="1083" b="1" dirty="0">
                  <a:solidFill>
                    <a:srgbClr val="0D3BBB">
                      <a:lumMod val="75000"/>
                    </a:srgbClr>
                  </a:solidFill>
                  <a:latin typeface="Arial" pitchFamily="34" charset="0"/>
                </a:rPr>
                <a:t>Project Gantt</a:t>
              </a:r>
              <a:endParaRPr lang="en-US" sz="1300" dirty="0">
                <a:solidFill>
                  <a:srgbClr val="0D3BBB">
                    <a:lumMod val="75000"/>
                  </a:srgbClr>
                </a:solidFill>
                <a:latin typeface="Arial" pitchFamily="34" charset="0"/>
              </a:endParaRPr>
            </a:p>
          </p:txBody>
        </p:sp>
        <p:pic>
          <p:nvPicPr>
            <p:cNvPr id="133" name="Picture 132"/>
            <p:cNvPicPr>
              <a:picLocks noChangeAspect="1"/>
            </p:cNvPicPr>
            <p:nvPr/>
          </p:nvPicPr>
          <p:blipFill>
            <a:blip r:embed="rId14"/>
            <a:stretch>
              <a:fillRect/>
            </a:stretch>
          </p:blipFill>
          <p:spPr>
            <a:xfrm>
              <a:off x="746244" y="1939076"/>
              <a:ext cx="1213050" cy="31691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pic>
          <p:nvPicPr>
            <p:cNvPr id="134" name="Picture 5"/>
            <p:cNvPicPr>
              <a:picLocks noChangeAspect="1" noChangeArrowheads="1"/>
            </p:cNvPicPr>
            <p:nvPr/>
          </p:nvPicPr>
          <p:blipFill>
            <a:blip r:embed="rId15" cstate="print"/>
            <a:srcRect/>
            <a:stretch>
              <a:fillRect/>
            </a:stretch>
          </p:blipFill>
          <p:spPr bwMode="auto">
            <a:xfrm>
              <a:off x="742271" y="1607672"/>
              <a:ext cx="1238341" cy="325024"/>
            </a:xfrm>
            <a:prstGeom prst="rect">
              <a:avLst/>
            </a:prstGeom>
            <a:noFill/>
            <a:ln w="9525">
              <a:noFill/>
              <a:miter lim="800000"/>
              <a:headEnd/>
              <a:tailEnd/>
            </a:ln>
          </p:spPr>
        </p:pic>
      </p:grpSp>
      <p:grpSp>
        <p:nvGrpSpPr>
          <p:cNvPr id="17" name="Group 16"/>
          <p:cNvGrpSpPr/>
          <p:nvPr/>
        </p:nvGrpSpPr>
        <p:grpSpPr>
          <a:xfrm>
            <a:off x="3174518" y="3831756"/>
            <a:ext cx="1648425" cy="1120468"/>
            <a:chOff x="2399946" y="3465035"/>
            <a:chExt cx="1571982" cy="1378677"/>
          </a:xfrm>
        </p:grpSpPr>
        <p:sp>
          <p:nvSpPr>
            <p:cNvPr id="137" name="Rectangle 37"/>
            <p:cNvSpPr>
              <a:spLocks noChangeArrowheads="1"/>
            </p:cNvSpPr>
            <p:nvPr/>
          </p:nvSpPr>
          <p:spPr bwMode="auto">
            <a:xfrm>
              <a:off x="2628204" y="4228556"/>
              <a:ext cx="1064696" cy="61515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Flowcharts and </a:t>
              </a:r>
            </a:p>
            <a:p>
              <a:pPr algn="ctr" defTabSz="557492" fontAlgn="base">
                <a:spcBef>
                  <a:spcPct val="0"/>
                </a:spcBef>
                <a:spcAft>
                  <a:spcPct val="0"/>
                </a:spcAft>
              </a:pPr>
              <a:r>
                <a:rPr lang="en-US" sz="1083" b="1" dirty="0">
                  <a:solidFill>
                    <a:srgbClr val="0D3BBB">
                      <a:lumMod val="75000"/>
                    </a:srgbClr>
                  </a:solidFill>
                  <a:latin typeface="Arial" pitchFamily="34" charset="0"/>
                </a:rPr>
                <a:t>business mapping</a:t>
              </a:r>
              <a:endParaRPr lang="en-US" sz="1300" dirty="0">
                <a:solidFill>
                  <a:srgbClr val="0D3BBB">
                    <a:lumMod val="75000"/>
                  </a:srgbClr>
                </a:solidFill>
                <a:latin typeface="Arial" pitchFamily="34" charset="0"/>
              </a:endParaRPr>
            </a:p>
          </p:txBody>
        </p:sp>
        <p:pic>
          <p:nvPicPr>
            <p:cNvPr id="138" name="Picture 137"/>
            <p:cNvPicPr>
              <a:picLocks noChangeAspect="1"/>
            </p:cNvPicPr>
            <p:nvPr/>
          </p:nvPicPr>
          <p:blipFill>
            <a:blip r:embed="rId10"/>
            <a:stretch>
              <a:fillRect/>
            </a:stretch>
          </p:blipFill>
          <p:spPr>
            <a:xfrm>
              <a:off x="2399946" y="3465035"/>
              <a:ext cx="1571982" cy="691648"/>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grpSp>
      <p:grpSp>
        <p:nvGrpSpPr>
          <p:cNvPr id="140" name="Group 139"/>
          <p:cNvGrpSpPr/>
          <p:nvPr/>
        </p:nvGrpSpPr>
        <p:grpSpPr>
          <a:xfrm>
            <a:off x="8875208" y="4641234"/>
            <a:ext cx="1336540" cy="1431604"/>
            <a:chOff x="6925983" y="4826231"/>
            <a:chExt cx="2192155" cy="2348075"/>
          </a:xfrm>
        </p:grpSpPr>
        <p:pic>
          <p:nvPicPr>
            <p:cNvPr id="141" name="Picture 2"/>
            <p:cNvPicPr>
              <a:picLocks noChangeAspect="1" noChangeArrowheads="1"/>
            </p:cNvPicPr>
            <p:nvPr/>
          </p:nvPicPr>
          <p:blipFill rotWithShape="1">
            <a:blip r:embed="rId16"/>
            <a:srcRect l="1710" t="3837" r="605" b="52646"/>
            <a:stretch/>
          </p:blipFill>
          <p:spPr bwMode="auto">
            <a:xfrm>
              <a:off x="6925983" y="4826231"/>
              <a:ext cx="2192155" cy="1278757"/>
            </a:xfrm>
            <a:prstGeom prst="rect">
              <a:avLst/>
            </a:prstGeom>
            <a:ln>
              <a:noFill/>
            </a:ln>
            <a:effectLst>
              <a:outerShdw blurRad="292100" dist="139700" dir="2700000" algn="tl" rotWithShape="0">
                <a:srgbClr val="333333">
                  <a:alpha val="65000"/>
                </a:srgbClr>
              </a:outerShdw>
            </a:effectLst>
          </p:spPr>
        </p:pic>
        <p:sp>
          <p:nvSpPr>
            <p:cNvPr id="142" name="Rectangle 141"/>
            <p:cNvSpPr/>
            <p:nvPr/>
          </p:nvSpPr>
          <p:spPr>
            <a:xfrm>
              <a:off x="6978008" y="6202869"/>
              <a:ext cx="2088107" cy="971437"/>
            </a:xfrm>
            <a:prstGeom prst="rect">
              <a:avLst/>
            </a:prstGeom>
          </p:spPr>
          <p:txBody>
            <a:bodyPr wrap="square">
              <a:spAutoFit/>
            </a:bodyPr>
            <a:lstStyle/>
            <a:p>
              <a:pPr algn="ctr" defTabSz="278746"/>
              <a:r>
                <a:rPr lang="en-US" sz="1083" b="1" dirty="0">
                  <a:solidFill>
                    <a:schemeClr val="bg1"/>
                  </a:solidFill>
                  <a:latin typeface="Arial" pitchFamily="34" charset="0"/>
                </a:rPr>
                <a:t>BPMN, ‘Rules’ based diagrams and Checking</a:t>
              </a:r>
              <a:endParaRPr lang="en-GB" sz="1083" dirty="0">
                <a:solidFill>
                  <a:schemeClr val="bg1"/>
                </a:solidFill>
              </a:endParaRPr>
            </a:p>
          </p:txBody>
        </p:sp>
      </p:grpSp>
      <p:grpSp>
        <p:nvGrpSpPr>
          <p:cNvPr id="25" name="Group 24"/>
          <p:cNvGrpSpPr/>
          <p:nvPr/>
        </p:nvGrpSpPr>
        <p:grpSpPr>
          <a:xfrm>
            <a:off x="8670995" y="1954660"/>
            <a:ext cx="1642042" cy="2215968"/>
            <a:chOff x="9068894" y="1849724"/>
            <a:chExt cx="2020449" cy="2726634"/>
          </a:xfrm>
        </p:grpSpPr>
        <p:sp>
          <p:nvSpPr>
            <p:cNvPr id="86" name="Rectangle 85"/>
            <p:cNvSpPr/>
            <p:nvPr/>
          </p:nvSpPr>
          <p:spPr>
            <a:xfrm>
              <a:off x="9068894" y="1880421"/>
              <a:ext cx="2020449" cy="2695937"/>
            </a:xfrm>
            <a:prstGeom prst="rect">
              <a:avLst/>
            </a:prstGeom>
            <a:gradFill flip="none" rotWithShape="1">
              <a:gsLst>
                <a:gs pos="0">
                  <a:schemeClr val="accent6">
                    <a:lumMod val="75000"/>
                  </a:schemeClr>
                </a:gs>
                <a:gs pos="50000">
                  <a:srgbClr val="FFC000">
                    <a:shade val="67500"/>
                    <a:satMod val="115000"/>
                  </a:srgbClr>
                </a:gs>
                <a:gs pos="100000">
                  <a:srgbClr val="FFC000">
                    <a:shade val="100000"/>
                    <a:satMod val="115000"/>
                  </a:srgbClr>
                </a:gs>
              </a:gsLst>
              <a:lin ang="16200000" scaled="0"/>
              <a:tileRect/>
            </a:gradFill>
            <a:ln>
              <a:noFill/>
            </a:ln>
            <a:effectLst/>
          </p:spPr>
          <p:style>
            <a:lnRef idx="1">
              <a:schemeClr val="accent6"/>
            </a:lnRef>
            <a:fillRef idx="3">
              <a:schemeClr val="accent6"/>
            </a:fillRef>
            <a:effectRef idx="2">
              <a:schemeClr val="accent6"/>
            </a:effectRef>
            <a:fontRef idx="minor">
              <a:schemeClr val="lt1"/>
            </a:fontRef>
          </p:style>
          <p:txBody>
            <a:bodyPr rtlCol="0" anchor="b" anchorCtr="0"/>
            <a:lstStyle/>
            <a:p>
              <a:pPr algn="ctr" defTabSz="278746"/>
              <a:endParaRPr lang="en-GB" sz="1083" dirty="0">
                <a:solidFill>
                  <a:prstClr val="black">
                    <a:alpha val="99000"/>
                  </a:prstClr>
                </a:solidFill>
              </a:endParaRPr>
            </a:p>
          </p:txBody>
        </p:sp>
        <p:sp>
          <p:nvSpPr>
            <p:cNvPr id="98" name="Right Arrow 97"/>
            <p:cNvSpPr/>
            <p:nvPr/>
          </p:nvSpPr>
          <p:spPr>
            <a:xfrm rot="16200000">
              <a:off x="9426980" y="2518452"/>
              <a:ext cx="427085" cy="24773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99" name="Right Arrow 98"/>
            <p:cNvSpPr/>
            <p:nvPr/>
          </p:nvSpPr>
          <p:spPr>
            <a:xfrm rot="5400000">
              <a:off x="10398783" y="2518452"/>
              <a:ext cx="427085" cy="24773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00" name="Right Arrow 99"/>
            <p:cNvSpPr/>
            <p:nvPr/>
          </p:nvSpPr>
          <p:spPr>
            <a:xfrm rot="5400000">
              <a:off x="9692548" y="3472002"/>
              <a:ext cx="332927" cy="24773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01" name="Rectangle 58"/>
            <p:cNvSpPr>
              <a:spLocks noChangeArrowheads="1"/>
            </p:cNvSpPr>
            <p:nvPr/>
          </p:nvSpPr>
          <p:spPr bwMode="auto">
            <a:xfrm>
              <a:off x="9735142" y="2463024"/>
              <a:ext cx="727919" cy="41010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Import</a:t>
              </a:r>
            </a:p>
            <a:p>
              <a:pPr algn="ctr" defTabSz="557492" fontAlgn="base">
                <a:spcBef>
                  <a:spcPct val="0"/>
                </a:spcBef>
                <a:spcAft>
                  <a:spcPct val="0"/>
                </a:spcAft>
              </a:pPr>
              <a:r>
                <a:rPr lang="en-US" sz="1083" b="1" dirty="0">
                  <a:solidFill>
                    <a:srgbClr val="0D3BBB">
                      <a:lumMod val="75000"/>
                    </a:srgbClr>
                  </a:solidFill>
                  <a:latin typeface="Arial" pitchFamily="34" charset="0"/>
                </a:rPr>
                <a:t>Export</a:t>
              </a:r>
            </a:p>
          </p:txBody>
        </p:sp>
        <p:sp>
          <p:nvSpPr>
            <p:cNvPr id="102" name="Rectangle 58"/>
            <p:cNvSpPr>
              <a:spLocks noChangeArrowheads="1"/>
            </p:cNvSpPr>
            <p:nvPr/>
          </p:nvSpPr>
          <p:spPr bwMode="auto">
            <a:xfrm>
              <a:off x="10140330" y="3578266"/>
              <a:ext cx="817425" cy="2050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Export</a:t>
              </a:r>
            </a:p>
          </p:txBody>
        </p:sp>
        <p:sp>
          <p:nvSpPr>
            <p:cNvPr id="103" name="Rectangle 102"/>
            <p:cNvSpPr/>
            <p:nvPr/>
          </p:nvSpPr>
          <p:spPr>
            <a:xfrm>
              <a:off x="9418761" y="4256860"/>
              <a:ext cx="1452091" cy="318664"/>
            </a:xfrm>
            <a:prstGeom prst="rect">
              <a:avLst/>
            </a:prstGeom>
          </p:spPr>
          <p:txBody>
            <a:bodyPr wrap="none">
              <a:spAutoFit/>
            </a:bodyPr>
            <a:lstStyle/>
            <a:p>
              <a:pPr algn="ctr" defTabSz="278746"/>
              <a:r>
                <a:rPr lang="en-US" sz="1083" b="1" dirty="0">
                  <a:solidFill>
                    <a:srgbClr val="0D3BBB">
                      <a:lumMod val="75000"/>
                    </a:srgbClr>
                  </a:solidFill>
                  <a:latin typeface="Arial" pitchFamily="34" charset="0"/>
                </a:rPr>
                <a:t>Visio Workflow</a:t>
              </a:r>
              <a:endParaRPr lang="en-GB" sz="1083" dirty="0">
                <a:solidFill>
                  <a:srgbClr val="0D3BBB">
                    <a:lumMod val="75000"/>
                  </a:srgbClr>
                </a:solidFill>
              </a:endParaRPr>
            </a:p>
          </p:txBody>
        </p:sp>
        <p:pic>
          <p:nvPicPr>
            <p:cNvPr id="121" name="Picture 1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42392" y="1933950"/>
              <a:ext cx="434283" cy="434283"/>
            </a:xfrm>
            <a:prstGeom prst="rect">
              <a:avLst/>
            </a:prstGeom>
          </p:spPr>
        </p:pic>
        <p:sp>
          <p:nvSpPr>
            <p:cNvPr id="122" name="Rectangle 121"/>
            <p:cNvSpPr/>
            <p:nvPr/>
          </p:nvSpPr>
          <p:spPr>
            <a:xfrm>
              <a:off x="9962868" y="1849724"/>
              <a:ext cx="1006326" cy="523714"/>
            </a:xfrm>
            <a:prstGeom prst="rect">
              <a:avLst/>
            </a:prstGeom>
          </p:spPr>
          <p:txBody>
            <a:bodyPr wrap="none">
              <a:spAutoFit/>
            </a:bodyPr>
            <a:lstStyle/>
            <a:p>
              <a:pPr algn="ctr" defTabSz="278746"/>
              <a:r>
                <a:rPr lang="en-GB" sz="1083" b="1" dirty="0">
                  <a:solidFill>
                    <a:srgbClr val="0D3BBB">
                      <a:lumMod val="75000"/>
                      <a:alpha val="99000"/>
                    </a:srgbClr>
                  </a:solidFill>
                </a:rPr>
                <a:t>SharePoint</a:t>
              </a:r>
            </a:p>
            <a:p>
              <a:pPr algn="ctr" defTabSz="278746"/>
              <a:r>
                <a:rPr lang="en-GB" sz="1083" b="1" dirty="0">
                  <a:solidFill>
                    <a:srgbClr val="0D3BBB">
                      <a:lumMod val="75000"/>
                      <a:alpha val="99000"/>
                    </a:srgbClr>
                  </a:solidFill>
                </a:rPr>
                <a:t>Designer</a:t>
              </a:r>
            </a:p>
          </p:txBody>
        </p:sp>
        <p:pic>
          <p:nvPicPr>
            <p:cNvPr id="7" name="Picture 6"/>
            <p:cNvPicPr>
              <a:picLocks noChangeAspect="1"/>
            </p:cNvPicPr>
            <p:nvPr/>
          </p:nvPicPr>
          <p:blipFill>
            <a:blip r:embed="rId1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8977" y="3807383"/>
              <a:ext cx="903072" cy="351351"/>
            </a:xfrm>
            <a:prstGeom prst="rect">
              <a:avLst/>
            </a:prstGeom>
          </p:spPr>
        </p:pic>
        <p:pic>
          <p:nvPicPr>
            <p:cNvPr id="13" name="Picture 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95808" y="2899177"/>
              <a:ext cx="1573946" cy="518813"/>
            </a:xfrm>
            <a:prstGeom prst="rect">
              <a:avLst/>
            </a:prstGeom>
            <a:ln>
              <a:noFill/>
            </a:ln>
            <a:effectLst>
              <a:outerShdw blurRad="292100" dist="139700" dir="2700000" algn="tl" rotWithShape="0">
                <a:srgbClr val="333333">
                  <a:alpha val="65000"/>
                </a:srgbClr>
              </a:outerShdw>
            </a:effectLst>
          </p:spPr>
        </p:pic>
      </p:grpSp>
      <p:grpSp>
        <p:nvGrpSpPr>
          <p:cNvPr id="23" name="Group 22"/>
          <p:cNvGrpSpPr/>
          <p:nvPr/>
        </p:nvGrpSpPr>
        <p:grpSpPr>
          <a:xfrm>
            <a:off x="5525166" y="3442823"/>
            <a:ext cx="1171796" cy="1078470"/>
            <a:chOff x="4745516" y="3208945"/>
            <a:chExt cx="1441835" cy="1327001"/>
          </a:xfrm>
        </p:grpSpPr>
        <p:sp>
          <p:nvSpPr>
            <p:cNvPr id="1088" name="Rectangle 64"/>
            <p:cNvSpPr>
              <a:spLocks noChangeArrowheads="1"/>
            </p:cNvSpPr>
            <p:nvPr/>
          </p:nvSpPr>
          <p:spPr bwMode="auto">
            <a:xfrm>
              <a:off x="4745516" y="4125843"/>
              <a:ext cx="1441835" cy="41010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chemeClr val="bg1"/>
                  </a:solidFill>
                  <a:latin typeface="Arial" pitchFamily="34" charset="0"/>
                </a:rPr>
                <a:t>Interrogate </a:t>
              </a:r>
            </a:p>
            <a:p>
              <a:pPr algn="ctr" defTabSz="557492" fontAlgn="base">
                <a:spcBef>
                  <a:spcPct val="0"/>
                </a:spcBef>
                <a:spcAft>
                  <a:spcPct val="0"/>
                </a:spcAft>
              </a:pPr>
              <a:r>
                <a:rPr lang="en-US" sz="1083" b="1" dirty="0">
                  <a:solidFill>
                    <a:schemeClr val="bg1"/>
                  </a:solidFill>
                  <a:latin typeface="Arial" pitchFamily="34" charset="0"/>
                </a:rPr>
                <a:t>SP and web sites </a:t>
              </a:r>
              <a:endParaRPr lang="en-US" sz="1300" dirty="0">
                <a:solidFill>
                  <a:schemeClr val="bg1"/>
                </a:solidFill>
                <a:latin typeface="Arial" pitchFamily="34" charset="0"/>
              </a:endParaRPr>
            </a:p>
          </p:txBody>
        </p:sp>
        <p:pic>
          <p:nvPicPr>
            <p:cNvPr id="4" name="Picture 3"/>
            <p:cNvPicPr>
              <a:picLocks noChangeAspect="1"/>
            </p:cNvPicPr>
            <p:nvPr/>
          </p:nvPicPr>
          <p:blipFill rotWithShape="1">
            <a:blip r:embed="rId20" cstate="print">
              <a:extLst>
                <a:ext uri="{28A0092B-C50C-407E-A947-70E740481C1C}">
                  <a14:useLocalDpi xmlns:a14="http://schemas.microsoft.com/office/drawing/2010/main" val="0"/>
                </a:ext>
              </a:extLst>
            </a:blip>
            <a:srcRect r="38677" b="45404"/>
            <a:stretch/>
          </p:blipFill>
          <p:spPr>
            <a:xfrm>
              <a:off x="4958460" y="3208945"/>
              <a:ext cx="1015942" cy="811762"/>
            </a:xfrm>
            <a:prstGeom prst="rect">
              <a:avLst/>
            </a:prstGeom>
            <a:ln>
              <a:noFill/>
            </a:ln>
            <a:effectLst>
              <a:outerShdw blurRad="292100" dist="139700" dir="2700000" algn="tl" rotWithShape="0">
                <a:srgbClr val="333333">
                  <a:alpha val="65000"/>
                </a:srgbClr>
              </a:outerShdw>
            </a:effectLst>
          </p:spPr>
        </p:pic>
      </p:grpSp>
      <p:grpSp>
        <p:nvGrpSpPr>
          <p:cNvPr id="11" name="Group 10"/>
          <p:cNvGrpSpPr/>
          <p:nvPr/>
        </p:nvGrpSpPr>
        <p:grpSpPr>
          <a:xfrm>
            <a:off x="1690110" y="5121265"/>
            <a:ext cx="1250292" cy="1037253"/>
            <a:chOff x="683928" y="3917691"/>
            <a:chExt cx="1538420" cy="1276286"/>
          </a:xfrm>
        </p:grpSpPr>
        <p:sp>
          <p:nvSpPr>
            <p:cNvPr id="1052" name="Rectangle 28"/>
            <p:cNvSpPr>
              <a:spLocks noChangeArrowheads="1"/>
            </p:cNvSpPr>
            <p:nvPr/>
          </p:nvSpPr>
          <p:spPr bwMode="auto">
            <a:xfrm>
              <a:off x="900828" y="4783873"/>
              <a:ext cx="1167669" cy="4101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Networks and </a:t>
              </a:r>
            </a:p>
            <a:p>
              <a:pPr algn="ctr" defTabSz="557492" fontAlgn="base">
                <a:spcBef>
                  <a:spcPct val="0"/>
                </a:spcBef>
                <a:spcAft>
                  <a:spcPct val="0"/>
                </a:spcAft>
              </a:pPr>
              <a:r>
                <a:rPr lang="en-US" sz="1083" b="1" dirty="0">
                  <a:solidFill>
                    <a:srgbClr val="0D3BBB">
                      <a:lumMod val="75000"/>
                    </a:srgbClr>
                  </a:solidFill>
                  <a:latin typeface="Arial" pitchFamily="34" charset="0"/>
                </a:rPr>
                <a:t>rack cabinets </a:t>
              </a:r>
              <a:endParaRPr lang="en-US" sz="1300" dirty="0">
                <a:solidFill>
                  <a:srgbClr val="0D3BBB">
                    <a:lumMod val="75000"/>
                  </a:srgbClr>
                </a:solidFill>
                <a:latin typeface="Arial" pitchFamily="34" charset="0"/>
              </a:endParaRPr>
            </a:p>
          </p:txBody>
        </p:sp>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3928" y="3917691"/>
              <a:ext cx="1538420" cy="764764"/>
            </a:xfrm>
            <a:prstGeom prst="rect">
              <a:avLst/>
            </a:prstGeom>
            <a:ln>
              <a:noFill/>
            </a:ln>
            <a:effectLst>
              <a:outerShdw blurRad="292100" dist="139700" dir="2700000" algn="tl" rotWithShape="0">
                <a:srgbClr val="333333">
                  <a:alpha val="65000"/>
                </a:srgbClr>
              </a:outerShdw>
            </a:effectLst>
          </p:spPr>
        </p:pic>
      </p:grpSp>
      <p:grpSp>
        <p:nvGrpSpPr>
          <p:cNvPr id="14" name="Group 13"/>
          <p:cNvGrpSpPr/>
          <p:nvPr/>
        </p:nvGrpSpPr>
        <p:grpSpPr>
          <a:xfrm>
            <a:off x="3317836" y="5258671"/>
            <a:ext cx="1510900" cy="1409258"/>
            <a:chOff x="1964166" y="4780080"/>
            <a:chExt cx="1394677" cy="1300854"/>
          </a:xfrm>
        </p:grpSpPr>
        <p:pic>
          <p:nvPicPr>
            <p:cNvPr id="47" name="Picture 30" descr="Space.jpg"/>
            <p:cNvPicPr>
              <a:picLocks noChangeAspect="1"/>
            </p:cNvPicPr>
            <p:nvPr/>
          </p:nvPicPr>
          <p:blipFill>
            <a:blip r:embed="rId22" cstate="print"/>
            <a:srcRect/>
            <a:stretch>
              <a:fillRect/>
            </a:stretch>
          </p:blipFill>
          <p:spPr bwMode="auto">
            <a:xfrm>
              <a:off x="2096166" y="4780080"/>
              <a:ext cx="1079784" cy="6994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964166" y="5534216"/>
              <a:ext cx="1394677" cy="546718"/>
            </a:xfrm>
            <a:prstGeom prst="rect">
              <a:avLst/>
            </a:prstGeom>
          </p:spPr>
          <p:txBody>
            <a:bodyPr wrap="square">
              <a:spAutoFit/>
            </a:bodyPr>
            <a:lstStyle/>
            <a:p>
              <a:pPr algn="ctr" defTabSz="278746"/>
              <a:r>
                <a:rPr lang="en-GB" sz="1083" b="1" dirty="0">
                  <a:solidFill>
                    <a:srgbClr val="0D3BBB">
                      <a:lumMod val="75000"/>
                    </a:srgbClr>
                  </a:solidFill>
                  <a:latin typeface="Arial" pitchFamily="34" charset="0"/>
                  <a:cs typeface="Arial" pitchFamily="34" charset="0"/>
                </a:rPr>
                <a:t>Space planner, floor plans, scaling and layers</a:t>
              </a:r>
            </a:p>
          </p:txBody>
        </p:sp>
      </p:grpSp>
    </p:spTree>
    <p:extLst>
      <p:ext uri="{BB962C8B-B14F-4D97-AF65-F5344CB8AC3E}">
        <p14:creationId xmlns:p14="http://schemas.microsoft.com/office/powerpoint/2010/main" val="402679953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Processes Mapped!</a:t>
            </a:r>
            <a:endParaRPr lang="en-GB" dirty="0"/>
          </a:p>
        </p:txBody>
      </p:sp>
      <p:sp>
        <p:nvSpPr>
          <p:cNvPr id="3" name="Content Placeholder 2"/>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421563" y="1951634"/>
            <a:ext cx="10565101" cy="4099320"/>
          </a:xfrm>
          <a:prstGeom prst="rect">
            <a:avLst/>
          </a:prstGeom>
          <a:solidFill>
            <a:schemeClr val="bg1"/>
          </a:solidFill>
        </p:spPr>
      </p:pic>
    </p:spTree>
    <p:extLst>
      <p:ext uri="{BB962C8B-B14F-4D97-AF65-F5344CB8AC3E}">
        <p14:creationId xmlns:p14="http://schemas.microsoft.com/office/powerpoint/2010/main" val="11526177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SharePoint’s Rich Functionality</a:t>
            </a:r>
            <a:endParaRPr lang="en-GB" dirty="0"/>
          </a:p>
        </p:txBody>
      </p:sp>
      <p:sp>
        <p:nvSpPr>
          <p:cNvPr id="3" name="Content Placeholder 2"/>
          <p:cNvSpPr>
            <a:spLocks noGrp="1"/>
          </p:cNvSpPr>
          <p:nvPr>
            <p:ph idx="1"/>
          </p:nvPr>
        </p:nvSpPr>
        <p:spPr>
          <a:xfrm>
            <a:off x="274640" y="1384301"/>
            <a:ext cx="6060845" cy="531586"/>
          </a:xfrm>
        </p:spPr>
        <p:txBody>
          <a:bodyPr>
            <a:normAutofit/>
          </a:bodyPr>
          <a:lstStyle/>
          <a:p>
            <a:r>
              <a:rPr lang="en-GB" dirty="0" smtClean="0"/>
              <a:t>Make Process Maps more interactive</a:t>
            </a:r>
            <a:endParaRPr lang="en-GB" dirty="0"/>
          </a:p>
        </p:txBody>
      </p:sp>
      <p:pic>
        <p:nvPicPr>
          <p:cNvPr id="5" name="Picture 4"/>
          <p:cNvPicPr>
            <a:picLocks noChangeAspect="1"/>
          </p:cNvPicPr>
          <p:nvPr/>
        </p:nvPicPr>
        <p:blipFill>
          <a:blip r:embed="rId2"/>
          <a:stretch>
            <a:fillRect/>
          </a:stretch>
        </p:blipFill>
        <p:spPr>
          <a:xfrm>
            <a:off x="9155220" y="5076727"/>
            <a:ext cx="2493901" cy="1266434"/>
          </a:xfrm>
          <a:prstGeom prst="rect">
            <a:avLst/>
          </a:prstGeom>
        </p:spPr>
      </p:pic>
      <p:pic>
        <p:nvPicPr>
          <p:cNvPr id="6" name="Picture 5"/>
          <p:cNvPicPr>
            <a:picLocks noChangeAspect="1"/>
          </p:cNvPicPr>
          <p:nvPr/>
        </p:nvPicPr>
        <p:blipFill>
          <a:blip r:embed="rId3"/>
          <a:stretch>
            <a:fillRect/>
          </a:stretch>
        </p:blipFill>
        <p:spPr>
          <a:xfrm>
            <a:off x="9270123" y="2496527"/>
            <a:ext cx="1937804" cy="1459609"/>
          </a:xfrm>
          <a:prstGeom prst="rect">
            <a:avLst/>
          </a:prstGeom>
          <a:ln>
            <a:solidFill>
              <a:schemeClr val="tx1"/>
            </a:solidFill>
          </a:ln>
          <a:scene3d>
            <a:camera prst="isometricLeftDown"/>
            <a:lightRig rig="threePt" dir="t"/>
          </a:scene3d>
          <a:sp3d extrusionH="6350" contourW="12700">
            <a:bevelB w="6350"/>
            <a:extrusionClr>
              <a:srgbClr val="0072C5"/>
            </a:extrusionClr>
            <a:contourClr>
              <a:srgbClr val="93D1FF"/>
            </a:contourClr>
          </a:sp3d>
        </p:spPr>
      </p:pic>
      <p:pic>
        <p:nvPicPr>
          <p:cNvPr id="7" name="Picture 6"/>
          <p:cNvPicPr>
            <a:picLocks noChangeAspect="1"/>
          </p:cNvPicPr>
          <p:nvPr/>
        </p:nvPicPr>
        <p:blipFill>
          <a:blip r:embed="rId4"/>
          <a:stretch>
            <a:fillRect/>
          </a:stretch>
        </p:blipFill>
        <p:spPr>
          <a:xfrm>
            <a:off x="516724" y="2623875"/>
            <a:ext cx="1956494" cy="1204914"/>
          </a:xfrm>
          <a:prstGeom prst="rect">
            <a:avLst/>
          </a:prstGeom>
        </p:spPr>
      </p:pic>
      <p:pic>
        <p:nvPicPr>
          <p:cNvPr id="8" name="Picture 7"/>
          <p:cNvPicPr>
            <a:picLocks noChangeAspect="1"/>
          </p:cNvPicPr>
          <p:nvPr/>
        </p:nvPicPr>
        <p:blipFill>
          <a:blip r:embed="rId5"/>
          <a:stretch>
            <a:fillRect/>
          </a:stretch>
        </p:blipFill>
        <p:spPr>
          <a:xfrm>
            <a:off x="3183558" y="2741917"/>
            <a:ext cx="5326890" cy="2682886"/>
          </a:xfrm>
          <a:prstGeom prst="rect">
            <a:avLst/>
          </a:prstGeom>
        </p:spPr>
      </p:pic>
      <p:pic>
        <p:nvPicPr>
          <p:cNvPr id="13" name="Picture 3"/>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bwMode="auto">
          <a:xfrm>
            <a:off x="5110398" y="5781765"/>
            <a:ext cx="2271045" cy="74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110398" y="6519890"/>
            <a:ext cx="2265428" cy="369332"/>
          </a:xfrm>
          <a:prstGeom prst="rect">
            <a:avLst/>
          </a:prstGeom>
          <a:noFill/>
        </p:spPr>
        <p:txBody>
          <a:bodyPr wrap="none" rtlCol="0">
            <a:spAutoFit/>
          </a:bodyPr>
          <a:lstStyle/>
          <a:p>
            <a:r>
              <a:rPr lang="en-GB" dirty="0" smtClean="0"/>
              <a:t>Watch Training Videos</a:t>
            </a:r>
            <a:endParaRPr lang="en-GB" dirty="0"/>
          </a:p>
        </p:txBody>
      </p:sp>
      <p:sp>
        <p:nvSpPr>
          <p:cNvPr id="16" name="TextBox 15"/>
          <p:cNvSpPr txBox="1"/>
          <p:nvPr/>
        </p:nvSpPr>
        <p:spPr>
          <a:xfrm>
            <a:off x="9284243" y="4712048"/>
            <a:ext cx="2364878" cy="369332"/>
          </a:xfrm>
          <a:prstGeom prst="rect">
            <a:avLst/>
          </a:prstGeom>
          <a:noFill/>
        </p:spPr>
        <p:txBody>
          <a:bodyPr wrap="none" rtlCol="0">
            <a:spAutoFit/>
          </a:bodyPr>
          <a:lstStyle/>
          <a:p>
            <a:r>
              <a:rPr lang="en-GB" dirty="0" smtClean="0"/>
              <a:t>Access relevant reports</a:t>
            </a:r>
            <a:endParaRPr lang="en-GB" dirty="0"/>
          </a:p>
        </p:txBody>
      </p:sp>
      <p:sp>
        <p:nvSpPr>
          <p:cNvPr id="17" name="TextBox 16"/>
          <p:cNvSpPr txBox="1"/>
          <p:nvPr/>
        </p:nvSpPr>
        <p:spPr>
          <a:xfrm>
            <a:off x="9117036" y="1846970"/>
            <a:ext cx="2671052" cy="369332"/>
          </a:xfrm>
          <a:prstGeom prst="rect">
            <a:avLst/>
          </a:prstGeom>
          <a:noFill/>
        </p:spPr>
        <p:txBody>
          <a:bodyPr wrap="none" rtlCol="0">
            <a:spAutoFit/>
          </a:bodyPr>
          <a:lstStyle/>
          <a:p>
            <a:r>
              <a:rPr lang="en-GB" dirty="0" smtClean="0"/>
              <a:t>Open Process Instructions</a:t>
            </a:r>
            <a:endParaRPr lang="en-GB" dirty="0"/>
          </a:p>
        </p:txBody>
      </p:sp>
      <p:pic>
        <p:nvPicPr>
          <p:cNvPr id="18" name="Picture 17"/>
          <p:cNvPicPr>
            <a:picLocks noChangeAspect="1"/>
          </p:cNvPicPr>
          <p:nvPr/>
        </p:nvPicPr>
        <p:blipFill>
          <a:blip r:embed="rId3"/>
          <a:stretch>
            <a:fillRect/>
          </a:stretch>
        </p:blipFill>
        <p:spPr>
          <a:xfrm>
            <a:off x="8984112" y="2619222"/>
            <a:ext cx="1937804" cy="1459609"/>
          </a:xfrm>
          <a:prstGeom prst="rect">
            <a:avLst/>
          </a:prstGeom>
          <a:ln>
            <a:solidFill>
              <a:schemeClr val="tx1"/>
            </a:solidFill>
          </a:ln>
          <a:scene3d>
            <a:camera prst="isometricLeftDown"/>
            <a:lightRig rig="threePt" dir="t"/>
          </a:scene3d>
          <a:sp3d extrusionH="6350" contourW="12700">
            <a:bevelB w="6350"/>
            <a:extrusionClr>
              <a:srgbClr val="0072C5"/>
            </a:extrusionClr>
            <a:contourClr>
              <a:srgbClr val="93D1FF"/>
            </a:contourClr>
          </a:sp3d>
        </p:spPr>
      </p:pic>
      <p:pic>
        <p:nvPicPr>
          <p:cNvPr id="19" name="Picture 18"/>
          <p:cNvPicPr>
            <a:picLocks noChangeAspect="1"/>
          </p:cNvPicPr>
          <p:nvPr/>
        </p:nvPicPr>
        <p:blipFill>
          <a:blip r:embed="rId3"/>
          <a:stretch>
            <a:fillRect/>
          </a:stretch>
        </p:blipFill>
        <p:spPr>
          <a:xfrm>
            <a:off x="8698101" y="2741917"/>
            <a:ext cx="1937804" cy="1459609"/>
          </a:xfrm>
          <a:prstGeom prst="rect">
            <a:avLst/>
          </a:prstGeom>
          <a:ln>
            <a:solidFill>
              <a:schemeClr val="tx1"/>
            </a:solidFill>
          </a:ln>
          <a:scene3d>
            <a:camera prst="isometricLeftDown"/>
            <a:lightRig rig="threePt" dir="t"/>
          </a:scene3d>
          <a:sp3d extrusionH="6350" contourW="12700">
            <a:bevelB w="6350"/>
            <a:extrusionClr>
              <a:srgbClr val="0072C5"/>
            </a:extrusionClr>
            <a:contourClr>
              <a:srgbClr val="93D1FF"/>
            </a:contourClr>
          </a:sp3d>
        </p:spPr>
      </p:pic>
      <p:cxnSp>
        <p:nvCxnSpPr>
          <p:cNvPr id="21" name="Elbow Connector 20"/>
          <p:cNvCxnSpPr/>
          <p:nvPr/>
        </p:nvCxnSpPr>
        <p:spPr>
          <a:xfrm flipV="1">
            <a:off x="6949742" y="2619222"/>
            <a:ext cx="2034370" cy="812910"/>
          </a:xfrm>
          <a:prstGeom prst="bentConnector3">
            <a:avLst>
              <a:gd name="adj1" fmla="val 2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5" idx="1"/>
          </p:cNvCxnSpPr>
          <p:nvPr/>
        </p:nvCxnSpPr>
        <p:spPr>
          <a:xfrm>
            <a:off x="7035296" y="4589353"/>
            <a:ext cx="2119924" cy="11205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23990" y="2021541"/>
            <a:ext cx="3022943" cy="369332"/>
          </a:xfrm>
          <a:prstGeom prst="rect">
            <a:avLst/>
          </a:prstGeom>
          <a:noFill/>
        </p:spPr>
        <p:txBody>
          <a:bodyPr wrap="none" rtlCol="0">
            <a:spAutoFit/>
          </a:bodyPr>
          <a:lstStyle/>
          <a:p>
            <a:r>
              <a:rPr lang="en-GB" dirty="0" smtClean="0"/>
              <a:t>Click on a specific activity to….</a:t>
            </a:r>
            <a:endParaRPr lang="en-GB" dirty="0"/>
          </a:p>
        </p:txBody>
      </p:sp>
      <p:cxnSp>
        <p:nvCxnSpPr>
          <p:cNvPr id="30" name="Elbow Connector 29"/>
          <p:cNvCxnSpPr>
            <a:endCxn id="13" idx="0"/>
          </p:cNvCxnSpPr>
          <p:nvPr/>
        </p:nvCxnSpPr>
        <p:spPr>
          <a:xfrm rot="5400000">
            <a:off x="5941115" y="5473154"/>
            <a:ext cx="613417" cy="38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7" idx="3"/>
          </p:cNvCxnSpPr>
          <p:nvPr/>
        </p:nvCxnSpPr>
        <p:spPr>
          <a:xfrm rot="10800000">
            <a:off x="2473218" y="3226333"/>
            <a:ext cx="1621110" cy="245389"/>
          </a:xfrm>
          <a:prstGeom prst="bentConnector3">
            <a:avLst>
              <a:gd name="adj1" fmla="val -5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11010" y="2204081"/>
            <a:ext cx="2497992" cy="369332"/>
          </a:xfrm>
          <a:prstGeom prst="rect">
            <a:avLst/>
          </a:prstGeom>
          <a:noFill/>
        </p:spPr>
        <p:txBody>
          <a:bodyPr wrap="none" rtlCol="0">
            <a:spAutoFit/>
          </a:bodyPr>
          <a:lstStyle/>
          <a:p>
            <a:r>
              <a:rPr lang="en-GB" dirty="0" smtClean="0"/>
              <a:t>View Transaction History</a:t>
            </a:r>
            <a:endParaRPr lang="en-GB" dirty="0"/>
          </a:p>
        </p:txBody>
      </p:sp>
      <p:sp>
        <p:nvSpPr>
          <p:cNvPr id="42" name="TextBox 41"/>
          <p:cNvSpPr txBox="1"/>
          <p:nvPr/>
        </p:nvSpPr>
        <p:spPr>
          <a:xfrm>
            <a:off x="311010" y="4016860"/>
            <a:ext cx="2784801" cy="369332"/>
          </a:xfrm>
          <a:prstGeom prst="rect">
            <a:avLst/>
          </a:prstGeom>
          <a:noFill/>
        </p:spPr>
        <p:txBody>
          <a:bodyPr wrap="none" rtlCol="0">
            <a:spAutoFit/>
          </a:bodyPr>
          <a:lstStyle/>
          <a:p>
            <a:r>
              <a:rPr lang="en-GB" dirty="0" smtClean="0"/>
              <a:t>Open Relevant System form</a:t>
            </a:r>
            <a:endParaRPr lang="en-GB" dirty="0"/>
          </a:p>
        </p:txBody>
      </p:sp>
      <p:pic>
        <p:nvPicPr>
          <p:cNvPr id="43" name="Picture 42"/>
          <p:cNvPicPr>
            <a:picLocks noChangeAspect="1"/>
          </p:cNvPicPr>
          <p:nvPr/>
        </p:nvPicPr>
        <p:blipFill rotWithShape="1">
          <a:blip r:embed="rId8"/>
          <a:srcRect b="16472"/>
          <a:stretch/>
        </p:blipFill>
        <p:spPr>
          <a:xfrm>
            <a:off x="434078" y="4529580"/>
            <a:ext cx="2512529" cy="1990310"/>
          </a:xfrm>
          <a:prstGeom prst="rect">
            <a:avLst/>
          </a:prstGeom>
        </p:spPr>
      </p:pic>
      <p:cxnSp>
        <p:nvCxnSpPr>
          <p:cNvPr id="45" name="Elbow Connector 44"/>
          <p:cNvCxnSpPr>
            <a:endCxn id="43" idx="3"/>
          </p:cNvCxnSpPr>
          <p:nvPr/>
        </p:nvCxnSpPr>
        <p:spPr>
          <a:xfrm rot="10800000" flipV="1">
            <a:off x="2946607" y="4078831"/>
            <a:ext cx="2362372" cy="144590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006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221" y="1806368"/>
            <a:ext cx="4162659" cy="4847481"/>
          </a:xfrm>
        </p:spPr>
        <p:txBody>
          <a:bodyPr/>
          <a:lstStyle/>
          <a:p>
            <a:r>
              <a:rPr lang="en-GB" sz="2000" dirty="0" smtClean="0"/>
              <a:t>Large </a:t>
            </a:r>
            <a:r>
              <a:rPr lang="en-GB" sz="2000" dirty="0"/>
              <a:t>Manufacturer, 5000 </a:t>
            </a:r>
            <a:r>
              <a:rPr lang="en-GB" sz="2000" dirty="0" smtClean="0"/>
              <a:t>users</a:t>
            </a:r>
          </a:p>
          <a:p>
            <a:r>
              <a:rPr lang="en-GB" sz="2000" dirty="0" smtClean="0"/>
              <a:t>Wanted to consolidate 20 Systems, Improve SAP adoption</a:t>
            </a:r>
          </a:p>
          <a:p>
            <a:r>
              <a:rPr lang="en-GB" sz="2000" dirty="0" smtClean="0"/>
              <a:t>Features</a:t>
            </a:r>
          </a:p>
          <a:p>
            <a:pPr>
              <a:buFont typeface="Arial" panose="020B0604020202020204" pitchFamily="34" charset="0"/>
              <a:buChar char="•"/>
            </a:pPr>
            <a:r>
              <a:rPr lang="en-GB" sz="2000" dirty="0" smtClean="0"/>
              <a:t>End Point navigation</a:t>
            </a:r>
          </a:p>
          <a:p>
            <a:pPr>
              <a:buFont typeface="Arial" panose="020B0604020202020204" pitchFamily="34" charset="0"/>
              <a:buChar char="•"/>
            </a:pPr>
            <a:r>
              <a:rPr lang="en-GB" sz="2000" dirty="0" smtClean="0"/>
              <a:t>Click through to Docs</a:t>
            </a:r>
          </a:p>
          <a:p>
            <a:pPr>
              <a:buFont typeface="Arial" panose="020B0604020202020204" pitchFamily="34" charset="0"/>
              <a:buChar char="•"/>
            </a:pPr>
            <a:r>
              <a:rPr lang="en-GB" sz="2000" dirty="0" smtClean="0"/>
              <a:t>Click through to Operational System (SAP)</a:t>
            </a:r>
          </a:p>
          <a:p>
            <a:pPr>
              <a:buFont typeface="Arial" panose="020B0604020202020204" pitchFamily="34" charset="0"/>
              <a:buChar char="•"/>
            </a:pPr>
            <a:r>
              <a:rPr lang="en-GB" sz="2000" dirty="0" smtClean="0"/>
              <a:t>Operational System driven RAG indicators on each process</a:t>
            </a:r>
          </a:p>
          <a:p>
            <a:pPr>
              <a:buFont typeface="Arial" panose="020B0604020202020204" pitchFamily="34" charset="0"/>
              <a:buChar char="•"/>
            </a:pPr>
            <a:r>
              <a:rPr lang="en-GB" sz="2000" dirty="0" smtClean="0"/>
              <a:t>Reporting – linked to RAGs</a:t>
            </a:r>
          </a:p>
          <a:p>
            <a:pPr>
              <a:buFont typeface="Arial" panose="020B0604020202020204" pitchFamily="34" charset="0"/>
              <a:buChar char="•"/>
            </a:pPr>
            <a:r>
              <a:rPr lang="en-GB" sz="2000" dirty="0" smtClean="0"/>
              <a:t>Red-lining of process routes</a:t>
            </a:r>
          </a:p>
          <a:p>
            <a:endParaRPr lang="en-GB" sz="2000" dirty="0"/>
          </a:p>
        </p:txBody>
      </p:sp>
      <p:sp>
        <p:nvSpPr>
          <p:cNvPr id="3" name="Title 2"/>
          <p:cNvSpPr>
            <a:spLocks noGrp="1"/>
          </p:cNvSpPr>
          <p:nvPr>
            <p:ph type="title"/>
          </p:nvPr>
        </p:nvSpPr>
        <p:spPr/>
        <p:txBody>
          <a:bodyPr>
            <a:normAutofit fontScale="90000"/>
          </a:bodyPr>
          <a:lstStyle/>
          <a:p>
            <a:r>
              <a:rPr lang="en-GB" sz="4800" dirty="0" smtClean="0"/>
              <a:t>Business Process Re-engineering Case Study</a:t>
            </a:r>
            <a:endParaRPr lang="en-GB" sz="4800"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26000"/>
                    </a14:imgEffect>
                  </a14:imgLayer>
                </a14:imgProps>
              </a:ext>
              <a:ext uri="{28A0092B-C50C-407E-A947-70E740481C1C}">
                <a14:useLocalDpi xmlns:a14="http://schemas.microsoft.com/office/drawing/2010/main" val="0"/>
              </a:ext>
            </a:extLst>
          </a:blip>
          <a:srcRect b="13926"/>
          <a:stretch/>
        </p:blipFill>
        <p:spPr>
          <a:xfrm>
            <a:off x="4246880" y="1806368"/>
            <a:ext cx="7768812" cy="4929001"/>
          </a:xfrm>
          <a:prstGeom prst="rect">
            <a:avLst/>
          </a:prstGeom>
          <a:ln w="28575">
            <a:solidFill>
              <a:schemeClr val="tx1"/>
            </a:solidFill>
          </a:ln>
        </p:spPr>
      </p:pic>
    </p:spTree>
    <p:extLst>
      <p:ext uri="{BB962C8B-B14F-4D97-AF65-F5344CB8AC3E}">
        <p14:creationId xmlns:p14="http://schemas.microsoft.com/office/powerpoint/2010/main" val="26040944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Business Intelligence</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p:nvPr/>
        </p:nvPicPr>
        <p:blipFill>
          <a:blip r:embed="rId2"/>
          <a:stretch>
            <a:fillRect/>
          </a:stretch>
        </p:blipFill>
        <p:spPr>
          <a:xfrm>
            <a:off x="274641" y="1690688"/>
            <a:ext cx="11411585" cy="4324985"/>
          </a:xfrm>
          <a:prstGeom prst="rect">
            <a:avLst/>
          </a:prstGeom>
        </p:spPr>
      </p:pic>
    </p:spTree>
    <p:extLst>
      <p:ext uri="{BB962C8B-B14F-4D97-AF65-F5344CB8AC3E}">
        <p14:creationId xmlns:p14="http://schemas.microsoft.com/office/powerpoint/2010/main" val="846950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Optimise the Process Model</a:t>
            </a:r>
            <a:endParaRPr lang="en-GB" dirty="0"/>
          </a:p>
        </p:txBody>
      </p:sp>
      <p:sp>
        <p:nvSpPr>
          <p:cNvPr id="3" name="Content Placeholder 2"/>
          <p:cNvSpPr>
            <a:spLocks noGrp="1"/>
          </p:cNvSpPr>
          <p:nvPr>
            <p:ph idx="1"/>
          </p:nvPr>
        </p:nvSpPr>
        <p:spPr>
          <a:xfrm>
            <a:off x="326673" y="1797115"/>
            <a:ext cx="11079159" cy="4351338"/>
          </a:xfrm>
        </p:spPr>
        <p:txBody>
          <a:bodyPr/>
          <a:lstStyle/>
          <a:p>
            <a:r>
              <a:rPr lang="en-GB" dirty="0" smtClean="0"/>
              <a:t>Use Risk Analysis to assess deviations from the norm</a:t>
            </a:r>
          </a:p>
          <a:p>
            <a:r>
              <a:rPr lang="en-GB" dirty="0" smtClean="0"/>
              <a:t>Use Monte Carlo Analysis to use large numbers</a:t>
            </a:r>
          </a:p>
          <a:p>
            <a:r>
              <a:rPr lang="en-GB" dirty="0" smtClean="0"/>
              <a:t>Identify optimal values of resources required for each process action</a:t>
            </a:r>
          </a:p>
          <a:p>
            <a:r>
              <a:rPr lang="en-GB" dirty="0" smtClean="0"/>
              <a:t>Calculate overall resource requirements for each Process map/Scenario</a:t>
            </a:r>
            <a:endParaRPr lang="en-GB" dirty="0"/>
          </a:p>
        </p:txBody>
      </p:sp>
      <p:pic>
        <p:nvPicPr>
          <p:cNvPr id="4" name="Picture 3"/>
          <p:cNvPicPr>
            <a:picLocks noChangeAspect="1"/>
          </p:cNvPicPr>
          <p:nvPr/>
        </p:nvPicPr>
        <p:blipFill rotWithShape="1">
          <a:blip r:embed="rId2"/>
          <a:srcRect t="5103"/>
          <a:stretch/>
        </p:blipFill>
        <p:spPr>
          <a:xfrm>
            <a:off x="7856731" y="4146114"/>
            <a:ext cx="4149325" cy="1983167"/>
          </a:xfrm>
          <a:prstGeom prst="rect">
            <a:avLst/>
          </a:prstGeom>
        </p:spPr>
      </p:pic>
      <p:sp>
        <p:nvSpPr>
          <p:cNvPr id="5" name="Flowchart: Magnetic Disk 4"/>
          <p:cNvSpPr/>
          <p:nvPr/>
        </p:nvSpPr>
        <p:spPr>
          <a:xfrm>
            <a:off x="326673" y="3972784"/>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lowchart: Magnetic Disk 5"/>
          <p:cNvSpPr/>
          <p:nvPr/>
        </p:nvSpPr>
        <p:spPr>
          <a:xfrm>
            <a:off x="832224" y="4370273"/>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Magnetic Disk 6"/>
          <p:cNvSpPr/>
          <p:nvPr/>
        </p:nvSpPr>
        <p:spPr>
          <a:xfrm>
            <a:off x="274641" y="4774558"/>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lowchart: Magnetic Disk 7"/>
          <p:cNvSpPr/>
          <p:nvPr/>
        </p:nvSpPr>
        <p:spPr>
          <a:xfrm>
            <a:off x="701012" y="5198294"/>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568336" y="3867957"/>
            <a:ext cx="1479985" cy="461665"/>
          </a:xfrm>
          <a:prstGeom prst="rect">
            <a:avLst/>
          </a:prstGeom>
          <a:noFill/>
        </p:spPr>
        <p:txBody>
          <a:bodyPr wrap="square" rtlCol="0">
            <a:spAutoFit/>
          </a:bodyPr>
          <a:lstStyle/>
          <a:p>
            <a:r>
              <a:rPr lang="en-GB" sz="2400" dirty="0" smtClean="0">
                <a:solidFill>
                  <a:srgbClr val="FFFF00"/>
                </a:solidFill>
              </a:rPr>
              <a:t>Accounts</a:t>
            </a:r>
            <a:endParaRPr lang="en-GB" sz="2400" dirty="0">
              <a:solidFill>
                <a:srgbClr val="FFFF00"/>
              </a:solidFill>
            </a:endParaRPr>
          </a:p>
        </p:txBody>
      </p:sp>
      <p:sp>
        <p:nvSpPr>
          <p:cNvPr id="10" name="TextBox 9"/>
          <p:cNvSpPr txBox="1"/>
          <p:nvPr/>
        </p:nvSpPr>
        <p:spPr>
          <a:xfrm>
            <a:off x="993579" y="4264515"/>
            <a:ext cx="1638822" cy="461665"/>
          </a:xfrm>
          <a:prstGeom prst="rect">
            <a:avLst/>
          </a:prstGeom>
          <a:noFill/>
        </p:spPr>
        <p:txBody>
          <a:bodyPr wrap="square" rtlCol="0">
            <a:spAutoFit/>
          </a:bodyPr>
          <a:lstStyle/>
          <a:p>
            <a:r>
              <a:rPr lang="en-GB" sz="2400" dirty="0" smtClean="0">
                <a:solidFill>
                  <a:srgbClr val="FFFF00"/>
                </a:solidFill>
              </a:rPr>
              <a:t>Warehouse</a:t>
            </a:r>
            <a:endParaRPr lang="en-GB" sz="2400" dirty="0">
              <a:solidFill>
                <a:srgbClr val="FFFF00"/>
              </a:solidFill>
            </a:endParaRPr>
          </a:p>
        </p:txBody>
      </p:sp>
      <p:sp>
        <p:nvSpPr>
          <p:cNvPr id="11" name="TextBox 10"/>
          <p:cNvSpPr txBox="1"/>
          <p:nvPr/>
        </p:nvSpPr>
        <p:spPr>
          <a:xfrm>
            <a:off x="773756" y="4697109"/>
            <a:ext cx="799579" cy="461665"/>
          </a:xfrm>
          <a:prstGeom prst="rect">
            <a:avLst/>
          </a:prstGeom>
          <a:noFill/>
        </p:spPr>
        <p:txBody>
          <a:bodyPr wrap="square" rtlCol="0">
            <a:spAutoFit/>
          </a:bodyPr>
          <a:lstStyle/>
          <a:p>
            <a:r>
              <a:rPr lang="en-GB" sz="2400" dirty="0" smtClean="0">
                <a:solidFill>
                  <a:srgbClr val="FFFF00"/>
                </a:solidFill>
              </a:rPr>
              <a:t>ERP</a:t>
            </a:r>
            <a:endParaRPr lang="en-GB" sz="2400" dirty="0">
              <a:solidFill>
                <a:srgbClr val="FFFF00"/>
              </a:solidFill>
            </a:endParaRPr>
          </a:p>
        </p:txBody>
      </p:sp>
      <p:sp>
        <p:nvSpPr>
          <p:cNvPr id="12" name="TextBox 11"/>
          <p:cNvSpPr txBox="1"/>
          <p:nvPr/>
        </p:nvSpPr>
        <p:spPr>
          <a:xfrm>
            <a:off x="1170252" y="5132453"/>
            <a:ext cx="872648" cy="461665"/>
          </a:xfrm>
          <a:prstGeom prst="rect">
            <a:avLst/>
          </a:prstGeom>
          <a:noFill/>
        </p:spPr>
        <p:txBody>
          <a:bodyPr wrap="square" rtlCol="0">
            <a:spAutoFit/>
          </a:bodyPr>
          <a:lstStyle/>
          <a:p>
            <a:r>
              <a:rPr lang="en-GB" sz="2400" dirty="0" smtClean="0">
                <a:solidFill>
                  <a:srgbClr val="FFFF00"/>
                </a:solidFill>
              </a:rPr>
              <a:t>CRM</a:t>
            </a:r>
            <a:endParaRPr lang="en-GB" sz="2400" dirty="0">
              <a:solidFill>
                <a:srgbClr val="FFFF00"/>
              </a:solidFill>
            </a:endParaRPr>
          </a:p>
        </p:txBody>
      </p:sp>
      <p:sp>
        <p:nvSpPr>
          <p:cNvPr id="14" name="Rectangle 13"/>
          <p:cNvSpPr/>
          <p:nvPr/>
        </p:nvSpPr>
        <p:spPr>
          <a:xfrm>
            <a:off x="4025628" y="4337758"/>
            <a:ext cx="2437876" cy="1503829"/>
          </a:xfrm>
          <a:prstGeom prst="rect">
            <a:avLst/>
          </a:prstGeom>
          <a:ln w="34925"/>
          <a:scene3d>
            <a:camera prst="isometricOffAxis1Right"/>
            <a:lightRig rig="threePt" dir="t">
              <a:rot lat="0" lon="0" rev="1200000"/>
            </a:lightRig>
          </a:scene3d>
          <a:sp3d prstMaterial="powder">
            <a:bevelT w="203200"/>
            <a:bevelB w="50800" h="222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Optimisation Modelling</a:t>
            </a:r>
            <a:endParaRPr lang="en-GB" sz="3200" dirty="0"/>
          </a:p>
        </p:txBody>
      </p:sp>
      <p:sp>
        <p:nvSpPr>
          <p:cNvPr id="15" name="Up Arrow 14"/>
          <p:cNvSpPr/>
          <p:nvPr/>
        </p:nvSpPr>
        <p:spPr>
          <a:xfrm rot="5400000">
            <a:off x="2994798" y="4545623"/>
            <a:ext cx="621253" cy="11908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Up Arrow 15"/>
          <p:cNvSpPr/>
          <p:nvPr/>
        </p:nvSpPr>
        <p:spPr>
          <a:xfrm rot="5400000">
            <a:off x="6806773" y="4517621"/>
            <a:ext cx="621253" cy="119085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3666217" y="6005309"/>
            <a:ext cx="3211648" cy="369332"/>
          </a:xfrm>
          <a:prstGeom prst="rect">
            <a:avLst/>
          </a:prstGeom>
          <a:noFill/>
        </p:spPr>
        <p:txBody>
          <a:bodyPr wrap="none" rtlCol="0">
            <a:spAutoFit/>
          </a:bodyPr>
          <a:lstStyle/>
          <a:p>
            <a:r>
              <a:rPr lang="en-GB" dirty="0" smtClean="0"/>
              <a:t>e.g. Use @Risk add-in with Excel</a:t>
            </a:r>
            <a:endParaRPr lang="en-GB" dirty="0"/>
          </a:p>
        </p:txBody>
      </p:sp>
    </p:spTree>
    <p:extLst>
      <p:ext uri="{BB962C8B-B14F-4D97-AF65-F5344CB8AC3E}">
        <p14:creationId xmlns:p14="http://schemas.microsoft.com/office/powerpoint/2010/main" val="11066025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pen Engagements\Microsoft\Resources\Office 15\Photography\Office15_New_Lifestyle_Photos\Los Angeles\PNG\OFF12_Jessica_02.png"/>
          <p:cNvPicPr>
            <a:picLocks noChangeAspect="1" noChangeArrowheads="1"/>
          </p:cNvPicPr>
          <p:nvPr/>
        </p:nvPicPr>
        <p:blipFill rotWithShape="1">
          <a:blip r:embed="rId2">
            <a:extLst>
              <a:ext uri="{28A0092B-C50C-407E-A947-70E740481C1C}">
                <a14:useLocalDpi xmlns:a14="http://schemas.microsoft.com/office/drawing/2010/main" val="0"/>
              </a:ext>
            </a:extLst>
          </a:blip>
          <a:srcRect t="5343" b="10606"/>
          <a:stretch/>
        </p:blipFill>
        <p:spPr bwMode="auto">
          <a:xfrm>
            <a:off x="0" y="0"/>
            <a:ext cx="121618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en-GB"/>
          </a:p>
        </p:txBody>
      </p:sp>
      <p:sp>
        <p:nvSpPr>
          <p:cNvPr id="5" name="Rectangle 4"/>
          <p:cNvSpPr/>
          <p:nvPr/>
        </p:nvSpPr>
        <p:spPr>
          <a:xfrm>
            <a:off x="0" y="3218213"/>
            <a:ext cx="6947065" cy="168629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dirty="0" smtClean="0"/>
              <a:t>Technical Strategy</a:t>
            </a:r>
            <a:endParaRPr lang="en-GB" sz="4000" dirty="0"/>
          </a:p>
        </p:txBody>
      </p:sp>
    </p:spTree>
    <p:extLst>
      <p:ext uri="{BB962C8B-B14F-4D97-AF65-F5344CB8AC3E}">
        <p14:creationId xmlns:p14="http://schemas.microsoft.com/office/powerpoint/2010/main" val="35374155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Create Human Workflows - SharePoint</a:t>
            </a:r>
            <a:endParaRPr lang="en-GB" dirty="0"/>
          </a:p>
        </p:txBody>
      </p:sp>
      <p:pic>
        <p:nvPicPr>
          <p:cNvPr id="4" name="image18.jpeg"/>
          <p:cNvPicPr>
            <a:picLocks noGrp="1"/>
          </p:cNvPicPr>
          <p:nvPr>
            <p:ph idx="1"/>
          </p:nvPr>
        </p:nvPicPr>
        <p:blipFill>
          <a:blip r:embed="rId2" cstate="print"/>
          <a:stretch>
            <a:fillRect/>
          </a:stretch>
        </p:blipFill>
        <p:spPr>
          <a:xfrm>
            <a:off x="1491915" y="1524834"/>
            <a:ext cx="8073189" cy="5044408"/>
          </a:xfrm>
          <a:prstGeom prst="rect">
            <a:avLst/>
          </a:prstGeom>
          <a:ln w="28575">
            <a:solidFill>
              <a:schemeClr val="tx1"/>
            </a:solidFill>
          </a:ln>
        </p:spPr>
      </p:pic>
    </p:spTree>
    <p:extLst>
      <p:ext uri="{BB962C8B-B14F-4D97-AF65-F5344CB8AC3E}">
        <p14:creationId xmlns:p14="http://schemas.microsoft.com/office/powerpoint/2010/main" val="3897896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Workflows</a:t>
            </a:r>
            <a:endParaRPr lang="en-GB" dirty="0"/>
          </a:p>
        </p:txBody>
      </p:sp>
      <p:sp>
        <p:nvSpPr>
          <p:cNvPr id="3" name="Content Placeholder 2"/>
          <p:cNvSpPr>
            <a:spLocks noGrp="1"/>
          </p:cNvSpPr>
          <p:nvPr>
            <p:ph idx="1"/>
          </p:nvPr>
        </p:nvSpPr>
        <p:spPr>
          <a:xfrm>
            <a:off x="274641" y="1825625"/>
            <a:ext cx="4345485" cy="4351338"/>
          </a:xfrm>
        </p:spPr>
        <p:txBody>
          <a:bodyPr/>
          <a:lstStyle/>
          <a:p>
            <a:r>
              <a:rPr lang="en-GB" dirty="0" smtClean="0"/>
              <a:t>Using </a:t>
            </a:r>
            <a:r>
              <a:rPr lang="en-GB" dirty="0" err="1" smtClean="0"/>
              <a:t>Biztalk</a:t>
            </a:r>
            <a:r>
              <a:rPr lang="en-GB" dirty="0" smtClean="0"/>
              <a:t> to create: </a:t>
            </a:r>
          </a:p>
          <a:p>
            <a:pPr lvl="1"/>
            <a:r>
              <a:rPr lang="en-GB" dirty="0" smtClean="0"/>
              <a:t>mapped sequences</a:t>
            </a:r>
          </a:p>
          <a:p>
            <a:pPr lvl="1"/>
            <a:r>
              <a:rPr lang="en-GB" dirty="0" smtClean="0"/>
              <a:t>observation </a:t>
            </a:r>
            <a:r>
              <a:rPr lang="en-GB" dirty="0"/>
              <a:t>classes</a:t>
            </a:r>
          </a:p>
        </p:txBody>
      </p:sp>
      <p:pic>
        <p:nvPicPr>
          <p:cNvPr id="4" name="image20.jpeg"/>
          <p:cNvPicPr/>
          <p:nvPr/>
        </p:nvPicPr>
        <p:blipFill>
          <a:blip r:embed="rId3" cstate="print"/>
          <a:stretch>
            <a:fillRect/>
          </a:stretch>
        </p:blipFill>
        <p:spPr>
          <a:xfrm>
            <a:off x="4828592" y="365124"/>
            <a:ext cx="6231890" cy="6492875"/>
          </a:xfrm>
          <a:prstGeom prst="rect">
            <a:avLst/>
          </a:prstGeom>
        </p:spPr>
      </p:pic>
      <p:pic>
        <p:nvPicPr>
          <p:cNvPr id="5" name="image23.jpeg"/>
          <p:cNvPicPr/>
          <p:nvPr/>
        </p:nvPicPr>
        <p:blipFill rotWithShape="1">
          <a:blip r:embed="rId4" cstate="print"/>
          <a:srcRect r="20965" b="-926"/>
          <a:stretch/>
        </p:blipFill>
        <p:spPr>
          <a:xfrm>
            <a:off x="311008" y="4211052"/>
            <a:ext cx="4309118" cy="2466474"/>
          </a:xfrm>
          <a:prstGeom prst="rect">
            <a:avLst/>
          </a:prstGeom>
        </p:spPr>
      </p:pic>
    </p:spTree>
    <p:extLst>
      <p:ext uri="{BB962C8B-B14F-4D97-AF65-F5344CB8AC3E}">
        <p14:creationId xmlns:p14="http://schemas.microsoft.com/office/powerpoint/2010/main" val="42570571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365125"/>
            <a:ext cx="4497775" cy="1551357"/>
          </a:xfrm>
        </p:spPr>
        <p:txBody>
          <a:bodyPr>
            <a:normAutofit fontScale="90000"/>
          </a:bodyPr>
          <a:lstStyle/>
          <a:p>
            <a:r>
              <a:rPr lang="en-GB" dirty="0" smtClean="0"/>
              <a:t>Create the Visio Services Dashboard</a:t>
            </a:r>
            <a:endParaRPr lang="en-GB" dirty="0"/>
          </a:p>
        </p:txBody>
      </p:sp>
      <p:sp>
        <p:nvSpPr>
          <p:cNvPr id="3" name="Content Placeholder 2"/>
          <p:cNvSpPr>
            <a:spLocks noGrp="1"/>
          </p:cNvSpPr>
          <p:nvPr>
            <p:ph idx="1"/>
          </p:nvPr>
        </p:nvSpPr>
        <p:spPr>
          <a:xfrm>
            <a:off x="274641" y="2981195"/>
            <a:ext cx="4497775" cy="3195768"/>
          </a:xfrm>
        </p:spPr>
        <p:txBody>
          <a:bodyPr/>
          <a:lstStyle/>
          <a:p>
            <a:r>
              <a:rPr lang="en-GB" dirty="0" smtClean="0"/>
              <a:t>Use Data Linking to shapes</a:t>
            </a:r>
          </a:p>
          <a:p>
            <a:r>
              <a:rPr lang="en-GB" dirty="0" smtClean="0"/>
              <a:t>Use Data Graphics to expose the data</a:t>
            </a:r>
          </a:p>
          <a:p>
            <a:endParaRPr lang="en-GB" dirty="0"/>
          </a:p>
        </p:txBody>
      </p:sp>
      <p:pic>
        <p:nvPicPr>
          <p:cNvPr id="4" name="image24.png"/>
          <p:cNvPicPr/>
          <p:nvPr/>
        </p:nvPicPr>
        <p:blipFill>
          <a:blip r:embed="rId2" cstate="print"/>
          <a:stretch>
            <a:fillRect/>
          </a:stretch>
        </p:blipFill>
        <p:spPr>
          <a:xfrm>
            <a:off x="4974281" y="527964"/>
            <a:ext cx="6103946" cy="6153577"/>
          </a:xfrm>
          <a:prstGeom prst="rect">
            <a:avLst/>
          </a:prstGeom>
        </p:spPr>
      </p:pic>
    </p:spTree>
    <p:extLst>
      <p:ext uri="{BB962C8B-B14F-4D97-AF65-F5344CB8AC3E}">
        <p14:creationId xmlns:p14="http://schemas.microsoft.com/office/powerpoint/2010/main" val="30477965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 External Data</a:t>
            </a:r>
            <a:br>
              <a:rPr lang="en-GB" dirty="0" smtClean="0"/>
            </a:br>
            <a:r>
              <a:rPr lang="en-GB" dirty="0" smtClean="0"/>
              <a:t>In SharePoint</a:t>
            </a:r>
            <a:endParaRPr lang="en-GB" dirty="0"/>
          </a:p>
        </p:txBody>
      </p:sp>
      <p:pic>
        <p:nvPicPr>
          <p:cNvPr id="4" name="image26.jpeg"/>
          <p:cNvPicPr>
            <a:picLocks noGrp="1"/>
          </p:cNvPicPr>
          <p:nvPr>
            <p:ph idx="1"/>
          </p:nvPr>
        </p:nvPicPr>
        <p:blipFill>
          <a:blip r:embed="rId2" cstate="print"/>
          <a:stretch>
            <a:fillRect/>
          </a:stretch>
        </p:blipFill>
        <p:spPr>
          <a:xfrm>
            <a:off x="4929885" y="1236900"/>
            <a:ext cx="6737065" cy="5389367"/>
          </a:xfrm>
          <a:prstGeom prst="rect">
            <a:avLst/>
          </a:prstGeom>
        </p:spPr>
      </p:pic>
      <p:sp>
        <p:nvSpPr>
          <p:cNvPr id="5" name="Content Placeholder 2"/>
          <p:cNvSpPr txBox="1">
            <a:spLocks/>
          </p:cNvSpPr>
          <p:nvPr/>
        </p:nvSpPr>
        <p:spPr>
          <a:xfrm>
            <a:off x="274641" y="2981195"/>
            <a:ext cx="4497775" cy="3195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1">
                  <a:lumMod val="85000"/>
                </a:schemeClr>
              </a:buClr>
              <a:buSzPct val="90000"/>
              <a:buFont typeface="Segoe UI Light" panose="020B0502040204020203"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Use SharePoint Designer</a:t>
            </a:r>
          </a:p>
          <a:p>
            <a:r>
              <a:rPr lang="en-GB" dirty="0" smtClean="0"/>
              <a:t>Create External Content Types to expose external data</a:t>
            </a:r>
          </a:p>
          <a:p>
            <a:endParaRPr lang="en-GB" dirty="0"/>
          </a:p>
        </p:txBody>
      </p:sp>
    </p:spTree>
    <p:extLst>
      <p:ext uri="{BB962C8B-B14F-4D97-AF65-F5344CB8AC3E}">
        <p14:creationId xmlns:p14="http://schemas.microsoft.com/office/powerpoint/2010/main" val="9466122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Expose Data In SharePoint</a:t>
            </a:r>
            <a:endParaRPr lang="en-GB" dirty="0"/>
          </a:p>
        </p:txBody>
      </p:sp>
      <p:sp>
        <p:nvSpPr>
          <p:cNvPr id="3" name="Content Placeholder 2"/>
          <p:cNvSpPr>
            <a:spLocks noGrp="1"/>
          </p:cNvSpPr>
          <p:nvPr>
            <p:ph idx="1"/>
          </p:nvPr>
        </p:nvSpPr>
        <p:spPr/>
        <p:txBody>
          <a:bodyPr/>
          <a:lstStyle/>
          <a:p>
            <a:endParaRPr lang="en-GB"/>
          </a:p>
        </p:txBody>
      </p:sp>
      <p:pic>
        <p:nvPicPr>
          <p:cNvPr id="4" name="image28.jpeg"/>
          <p:cNvPicPr/>
          <p:nvPr/>
        </p:nvPicPr>
        <p:blipFill>
          <a:blip r:embed="rId2" cstate="print"/>
          <a:stretch>
            <a:fillRect/>
          </a:stretch>
        </p:blipFill>
        <p:spPr>
          <a:xfrm>
            <a:off x="1145089" y="1390390"/>
            <a:ext cx="10208711" cy="5467610"/>
          </a:xfrm>
          <a:prstGeom prst="rect">
            <a:avLst/>
          </a:prstGeom>
        </p:spPr>
      </p:pic>
    </p:spTree>
    <p:extLst>
      <p:ext uri="{BB962C8B-B14F-4D97-AF65-F5344CB8AC3E}">
        <p14:creationId xmlns:p14="http://schemas.microsoft.com/office/powerpoint/2010/main" val="14878523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Operational Health Monitoring</a:t>
            </a:r>
            <a:endParaRPr lang="en-GB" dirty="0"/>
          </a:p>
        </p:txBody>
      </p:sp>
      <p:sp>
        <p:nvSpPr>
          <p:cNvPr id="3" name="Content Placeholder 2"/>
          <p:cNvSpPr>
            <a:spLocks noGrp="1"/>
          </p:cNvSpPr>
          <p:nvPr>
            <p:ph idx="1"/>
          </p:nvPr>
        </p:nvSpPr>
        <p:spPr>
          <a:xfrm>
            <a:off x="274642" y="1825625"/>
            <a:ext cx="4810926" cy="4351338"/>
          </a:xfrm>
        </p:spPr>
        <p:txBody>
          <a:bodyPr/>
          <a:lstStyle/>
          <a:p>
            <a:r>
              <a:rPr lang="en-GB" dirty="0" smtClean="0"/>
              <a:t>Use Visio Data Graphics to quickly Identify:</a:t>
            </a:r>
          </a:p>
          <a:p>
            <a:pPr lvl="1"/>
            <a:r>
              <a:rPr lang="en-GB" dirty="0" smtClean="0"/>
              <a:t>Real Time data</a:t>
            </a:r>
          </a:p>
          <a:p>
            <a:pPr lvl="1"/>
            <a:r>
              <a:rPr lang="en-GB" dirty="0" smtClean="0"/>
              <a:t>Real Time Issues using RAG performance criteria</a:t>
            </a:r>
          </a:p>
          <a:p>
            <a:pPr lvl="1"/>
            <a:r>
              <a:rPr lang="en-GB" dirty="0" smtClean="0"/>
              <a:t>Create drill downs to detailed process monitoring.</a:t>
            </a:r>
            <a:endParaRPr lang="en-GB" dirty="0"/>
          </a:p>
        </p:txBody>
      </p:sp>
      <p:pic>
        <p:nvPicPr>
          <p:cNvPr id="4" name="image34.png"/>
          <p:cNvPicPr/>
          <p:nvPr/>
        </p:nvPicPr>
        <p:blipFill>
          <a:blip r:embed="rId3" cstate="print"/>
          <a:stretch>
            <a:fillRect/>
          </a:stretch>
        </p:blipFill>
        <p:spPr>
          <a:xfrm>
            <a:off x="5439250" y="1534734"/>
            <a:ext cx="6172378" cy="4933120"/>
          </a:xfrm>
          <a:prstGeom prst="rect">
            <a:avLst/>
          </a:prstGeom>
        </p:spPr>
      </p:pic>
    </p:spTree>
    <p:extLst>
      <p:ext uri="{BB962C8B-B14F-4D97-AF65-F5344CB8AC3E}">
        <p14:creationId xmlns:p14="http://schemas.microsoft.com/office/powerpoint/2010/main" val="35634660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Hybrid Architectures</a:t>
            </a:r>
            <a:endParaRPr lang="en-GB" dirty="0"/>
          </a:p>
        </p:txBody>
      </p:sp>
      <p:sp>
        <p:nvSpPr>
          <p:cNvPr id="3" name="Content Placeholder 2"/>
          <p:cNvSpPr>
            <a:spLocks noGrp="1"/>
          </p:cNvSpPr>
          <p:nvPr>
            <p:ph idx="1"/>
          </p:nvPr>
        </p:nvSpPr>
        <p:spPr/>
        <p:txBody>
          <a:bodyPr/>
          <a:lstStyle/>
          <a:p>
            <a:r>
              <a:rPr lang="en-GB" dirty="0" smtClean="0"/>
              <a:t>On Premise and Cloud connectivity</a:t>
            </a:r>
            <a:endParaRPr lang="en-GB" dirty="0"/>
          </a:p>
        </p:txBody>
      </p:sp>
      <p:pic>
        <p:nvPicPr>
          <p:cNvPr id="4" name="image36.png"/>
          <p:cNvPicPr/>
          <p:nvPr/>
        </p:nvPicPr>
        <p:blipFill>
          <a:blip r:embed="rId3" cstate="print"/>
          <a:stretch>
            <a:fillRect/>
          </a:stretch>
        </p:blipFill>
        <p:spPr>
          <a:xfrm>
            <a:off x="4239020" y="1825625"/>
            <a:ext cx="7385133" cy="4518856"/>
          </a:xfrm>
          <a:prstGeom prst="rect">
            <a:avLst/>
          </a:prstGeom>
          <a:effectLst>
            <a:glow rad="63500">
              <a:schemeClr val="accent4">
                <a:satMod val="175000"/>
                <a:alpha val="40000"/>
              </a:schemeClr>
            </a:glow>
          </a:effectLst>
          <a:scene3d>
            <a:camera prst="orthographicFront"/>
            <a:lightRig rig="threePt" dir="t"/>
          </a:scene3d>
          <a:sp3d>
            <a:bevelB/>
          </a:sp3d>
        </p:spPr>
      </p:pic>
    </p:spTree>
    <p:extLst>
      <p:ext uri="{BB962C8B-B14F-4D97-AF65-F5344CB8AC3E}">
        <p14:creationId xmlns:p14="http://schemas.microsoft.com/office/powerpoint/2010/main" val="40724024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Andrew Binns</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s-ES" dirty="0" smtClean="0"/>
              <a:t>Microsoft</a:t>
            </a:r>
            <a:endParaRPr lang="es-ES" dirty="0"/>
          </a:p>
        </p:txBody>
      </p:sp>
      <p:sp>
        <p:nvSpPr>
          <p:cNvPr id="18" name="Marcador de texto 17"/>
          <p:cNvSpPr>
            <a:spLocks noGrp="1"/>
          </p:cNvSpPr>
          <p:nvPr>
            <p:ph type="body" sz="quarter" idx="15"/>
          </p:nvPr>
        </p:nvSpPr>
        <p:spPr>
          <a:xfrm>
            <a:off x="3726321" y="4333816"/>
            <a:ext cx="8023225" cy="414338"/>
          </a:xfrm>
        </p:spPr>
        <p:txBody>
          <a:bodyPr>
            <a:normAutofit fontScale="85000" lnSpcReduction="10000"/>
          </a:bodyPr>
          <a:lstStyle/>
          <a:p>
            <a:r>
              <a:rPr lang="en-US" dirty="0"/>
              <a:t>http://www.planmanagedelivermicrosoftproject.com/es-es</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http://blogs.office.com/visio/</a:t>
            </a:r>
          </a:p>
        </p:txBody>
      </p:sp>
      <p:sp>
        <p:nvSpPr>
          <p:cNvPr id="20" name="Marcador de texto 19"/>
          <p:cNvSpPr>
            <a:spLocks noGrp="1"/>
          </p:cNvSpPr>
          <p:nvPr>
            <p:ph type="body" sz="quarter" idx="17"/>
          </p:nvPr>
        </p:nvSpPr>
        <p:spPr/>
        <p:txBody>
          <a:bodyPr>
            <a:normAutofit fontScale="92500" lnSpcReduction="10000"/>
          </a:bodyPr>
          <a:lstStyle/>
          <a:p>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s-ES" dirty="0" smtClean="0"/>
              <a:t>Project and Visio </a:t>
            </a:r>
            <a:r>
              <a:rPr lang="es-ES" dirty="0" err="1" smtClean="0"/>
              <a:t>Specialist</a:t>
            </a:r>
            <a:endParaRPr lang="es-ES"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041256" y="3927462"/>
            <a:ext cx="1609725" cy="342900"/>
          </a:xfrm>
          <a:prstGeom prst="rect">
            <a:avLst/>
          </a:prstGeom>
          <a:noFill/>
          <a:ln>
            <a:noFill/>
          </a:ln>
        </p:spPr>
      </p:pic>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84" b="984"/>
          <a:stretch>
            <a:fillRect/>
          </a:stretch>
        </p:blipFill>
        <p:spPr/>
      </p:pic>
    </p:spTree>
    <p:extLst>
      <p:ext uri="{BB962C8B-B14F-4D97-AF65-F5344CB8AC3E}">
        <p14:creationId xmlns:p14="http://schemas.microsoft.com/office/powerpoint/2010/main" val="39362092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Hybrid Architecture - Data </a:t>
            </a:r>
            <a:r>
              <a:rPr lang="en-GB" dirty="0"/>
              <a:t>Integration</a:t>
            </a:r>
          </a:p>
        </p:txBody>
      </p:sp>
      <p:sp>
        <p:nvSpPr>
          <p:cNvPr id="3" name="Content Placeholder 2"/>
          <p:cNvSpPr>
            <a:spLocks noGrp="1"/>
          </p:cNvSpPr>
          <p:nvPr>
            <p:ph idx="1"/>
          </p:nvPr>
        </p:nvSpPr>
        <p:spPr/>
        <p:txBody>
          <a:bodyPr/>
          <a:lstStyle/>
          <a:p>
            <a:endParaRPr lang="en-GB" sz="3200" dirty="0">
              <a:solidFill>
                <a:schemeClr val="bg1"/>
              </a:solidFill>
            </a:endParaRPr>
          </a:p>
        </p:txBody>
      </p:sp>
      <p:sp>
        <p:nvSpPr>
          <p:cNvPr id="4" name="Title 1"/>
          <p:cNvSpPr txBox="1">
            <a:spLocks/>
          </p:cNvSpPr>
          <p:nvPr/>
        </p:nvSpPr>
        <p:spPr>
          <a:xfrm>
            <a:off x="508000" y="230190"/>
            <a:ext cx="11176000" cy="66479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rgbClr val="0072C5"/>
                </a:solidFill>
                <a:latin typeface="Segoe UI Light" panose="020B0502040204020203" pitchFamily="34" charset="0"/>
                <a:ea typeface="+mj-ea"/>
                <a:cs typeface="Segoe UI Light" panose="020B0502040204020203" pitchFamily="34" charset="0"/>
              </a:defRPr>
            </a:lvl1pPr>
          </a:lstStyle>
          <a:p>
            <a:r>
              <a:rPr lang="en-GB" dirty="0" smtClean="0"/>
              <a:t/>
            </a:r>
            <a:br>
              <a:rPr lang="en-GB" dirty="0" smtClean="0"/>
            </a:br>
            <a:endParaRPr lang="en-GB" dirty="0"/>
          </a:p>
        </p:txBody>
      </p:sp>
      <p:sp>
        <p:nvSpPr>
          <p:cNvPr id="5" name="Flowchart: Magnetic Disk 4"/>
          <p:cNvSpPr/>
          <p:nvPr/>
        </p:nvSpPr>
        <p:spPr>
          <a:xfrm>
            <a:off x="1638129" y="4819644"/>
            <a:ext cx="2191265" cy="1285102"/>
          </a:xfrm>
          <a:prstGeom prst="flowChartMagneticDisk">
            <a:avLst/>
          </a:prstGeom>
          <a:ln w="57150">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smtClean="0">
                <a:solidFill>
                  <a:schemeClr val="bg1"/>
                </a:solidFill>
              </a:rPr>
              <a:t>Data Warehouse</a:t>
            </a:r>
            <a:endParaRPr lang="en-GB" sz="2000" dirty="0">
              <a:solidFill>
                <a:schemeClr val="bg1"/>
              </a:solidFill>
            </a:endParaRPr>
          </a:p>
          <a:p>
            <a:pPr algn="ctr"/>
            <a:r>
              <a:rPr lang="en-GB" sz="2000" dirty="0">
                <a:solidFill>
                  <a:schemeClr val="bg1"/>
                </a:solidFill>
              </a:rPr>
              <a:t>SQL or Excel</a:t>
            </a:r>
          </a:p>
        </p:txBody>
      </p:sp>
      <p:sp>
        <p:nvSpPr>
          <p:cNvPr id="6" name="Cloud Callout 5"/>
          <p:cNvSpPr/>
          <p:nvPr/>
        </p:nvSpPr>
        <p:spPr>
          <a:xfrm>
            <a:off x="7033919" y="2190136"/>
            <a:ext cx="3501081" cy="3642851"/>
          </a:xfrm>
          <a:prstGeom prst="cloud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sz="2000" dirty="0">
              <a:solidFill>
                <a:schemeClr val="bg1"/>
              </a:solidFill>
            </a:endParaRPr>
          </a:p>
        </p:txBody>
      </p:sp>
      <p:sp>
        <p:nvSpPr>
          <p:cNvPr id="7" name="Flowchart: Process 6"/>
          <p:cNvSpPr/>
          <p:nvPr/>
        </p:nvSpPr>
        <p:spPr>
          <a:xfrm>
            <a:off x="4954702" y="4784139"/>
            <a:ext cx="1598140" cy="1368306"/>
          </a:xfrm>
          <a:prstGeom prst="flowChartProcess">
            <a:avLst/>
          </a:prstGeom>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a:solidFill>
                  <a:schemeClr val="bg1"/>
                </a:solidFill>
              </a:rPr>
              <a:t>Microsoft Data Management Gateway</a:t>
            </a:r>
          </a:p>
        </p:txBody>
      </p:sp>
      <p:sp>
        <p:nvSpPr>
          <p:cNvPr id="8" name="Rectangle 7"/>
          <p:cNvSpPr/>
          <p:nvPr/>
        </p:nvSpPr>
        <p:spPr>
          <a:xfrm>
            <a:off x="7824814" y="2745709"/>
            <a:ext cx="1774476" cy="619125"/>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2000" dirty="0" smtClean="0">
                <a:solidFill>
                  <a:schemeClr val="bg1"/>
                </a:solidFill>
              </a:rPr>
              <a:t>Visio Services</a:t>
            </a:r>
            <a:endParaRPr lang="en-US" sz="2000" dirty="0">
              <a:solidFill>
                <a:schemeClr val="bg1"/>
              </a:solidFill>
            </a:endParaRPr>
          </a:p>
        </p:txBody>
      </p:sp>
      <p:sp>
        <p:nvSpPr>
          <p:cNvPr id="9" name="Rectangle 8"/>
          <p:cNvSpPr/>
          <p:nvPr/>
        </p:nvSpPr>
        <p:spPr>
          <a:xfrm>
            <a:off x="7815087" y="4648252"/>
            <a:ext cx="1774476" cy="619125"/>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2000" dirty="0">
                <a:solidFill>
                  <a:schemeClr val="bg1"/>
                </a:solidFill>
              </a:rPr>
              <a:t>Power BI</a:t>
            </a:r>
          </a:p>
        </p:txBody>
      </p:sp>
      <p:sp>
        <p:nvSpPr>
          <p:cNvPr id="10" name="Flowchart: Process 9"/>
          <p:cNvSpPr/>
          <p:nvPr/>
        </p:nvSpPr>
        <p:spPr>
          <a:xfrm>
            <a:off x="1934690" y="3385587"/>
            <a:ext cx="1598140" cy="1066831"/>
          </a:xfrm>
          <a:prstGeom prst="flowChartProcess">
            <a:avLst/>
          </a:prstGeom>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a:solidFill>
                  <a:schemeClr val="bg1"/>
                </a:solidFill>
              </a:rPr>
              <a:t>BizTalk</a:t>
            </a:r>
          </a:p>
        </p:txBody>
      </p:sp>
      <p:cxnSp>
        <p:nvCxnSpPr>
          <p:cNvPr id="11" name="Elbow Connector 10"/>
          <p:cNvCxnSpPr>
            <a:stCxn id="5" idx="4"/>
            <a:endCxn id="7" idx="1"/>
          </p:cNvCxnSpPr>
          <p:nvPr/>
        </p:nvCxnSpPr>
        <p:spPr>
          <a:xfrm>
            <a:off x="3829394" y="5462195"/>
            <a:ext cx="1125308" cy="6097"/>
          </a:xfrm>
          <a:prstGeom prst="bentConnector3">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10" idx="2"/>
            <a:endCxn id="5" idx="1"/>
          </p:cNvCxnSpPr>
          <p:nvPr/>
        </p:nvCxnSpPr>
        <p:spPr>
          <a:xfrm rot="16200000" flipH="1">
            <a:off x="2550148" y="4636030"/>
            <a:ext cx="367227" cy="1"/>
          </a:xfrm>
          <a:prstGeom prst="bentConnector3">
            <a:avLst>
              <a:gd name="adj1" fmla="val 50000"/>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7" idx="3"/>
            <a:endCxn id="9" idx="1"/>
          </p:cNvCxnSpPr>
          <p:nvPr/>
        </p:nvCxnSpPr>
        <p:spPr>
          <a:xfrm flipV="1">
            <a:off x="6552842" y="4957815"/>
            <a:ext cx="1262245" cy="510477"/>
          </a:xfrm>
          <a:prstGeom prst="bentConnector3">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0" idx="3"/>
            <a:endCxn id="8" idx="1"/>
          </p:cNvCxnSpPr>
          <p:nvPr/>
        </p:nvCxnSpPr>
        <p:spPr>
          <a:xfrm flipV="1">
            <a:off x="3532830" y="3055272"/>
            <a:ext cx="4291984" cy="863731"/>
          </a:xfrm>
          <a:prstGeom prst="bentConnector3">
            <a:avLst/>
          </a:prstGeom>
          <a:ln w="57150">
            <a:solidFill>
              <a:schemeClr val="accent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Elbow Connector 16"/>
          <p:cNvCxnSpPr>
            <a:endCxn id="33" idx="1"/>
          </p:cNvCxnSpPr>
          <p:nvPr/>
        </p:nvCxnSpPr>
        <p:spPr>
          <a:xfrm>
            <a:off x="3703362" y="3919002"/>
            <a:ext cx="4129625" cy="12700"/>
          </a:xfrm>
          <a:prstGeom prst="bentConnector3">
            <a:avLst/>
          </a:prstGeom>
          <a:ln w="57150">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Flowchart: Process 17"/>
          <p:cNvSpPr/>
          <p:nvPr/>
        </p:nvSpPr>
        <p:spPr>
          <a:xfrm>
            <a:off x="1934690" y="1583101"/>
            <a:ext cx="1598140" cy="1062795"/>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smtClean="0">
                <a:solidFill>
                  <a:schemeClr val="bg1"/>
                </a:solidFill>
              </a:rPr>
              <a:t>ERP</a:t>
            </a:r>
          </a:p>
          <a:p>
            <a:pPr algn="ctr"/>
            <a:r>
              <a:rPr lang="en-GB" sz="2000" dirty="0" smtClean="0">
                <a:solidFill>
                  <a:schemeClr val="bg1"/>
                </a:solidFill>
              </a:rPr>
              <a:t>CRM</a:t>
            </a:r>
            <a:endParaRPr lang="en-GB" sz="2000" dirty="0">
              <a:solidFill>
                <a:schemeClr val="bg1"/>
              </a:solidFill>
            </a:endParaRPr>
          </a:p>
        </p:txBody>
      </p:sp>
      <p:cxnSp>
        <p:nvCxnSpPr>
          <p:cNvPr id="19" name="Straight Arrow Connector 18"/>
          <p:cNvCxnSpPr>
            <a:stCxn id="18" idx="2"/>
            <a:endCxn id="10" idx="0"/>
          </p:cNvCxnSpPr>
          <p:nvPr/>
        </p:nvCxnSpPr>
        <p:spPr>
          <a:xfrm>
            <a:off x="2733760" y="2645896"/>
            <a:ext cx="0" cy="73969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15464" y="1859635"/>
            <a:ext cx="2247923" cy="400110"/>
          </a:xfrm>
          <a:prstGeom prst="rect">
            <a:avLst/>
          </a:prstGeom>
          <a:noFill/>
        </p:spPr>
        <p:txBody>
          <a:bodyPr wrap="none" rtlCol="0">
            <a:spAutoFit/>
          </a:bodyPr>
          <a:lstStyle/>
          <a:p>
            <a:r>
              <a:rPr lang="en-GB" sz="2000" dirty="0">
                <a:solidFill>
                  <a:schemeClr val="bg1"/>
                </a:solidFill>
              </a:rPr>
              <a:t>2-way Data Transfer</a:t>
            </a:r>
          </a:p>
        </p:txBody>
      </p:sp>
      <p:sp>
        <p:nvSpPr>
          <p:cNvPr id="33" name="Rectangle 32"/>
          <p:cNvSpPr/>
          <p:nvPr/>
        </p:nvSpPr>
        <p:spPr>
          <a:xfrm>
            <a:off x="7832987" y="3609439"/>
            <a:ext cx="1774476" cy="619125"/>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2000" dirty="0" smtClean="0">
                <a:solidFill>
                  <a:schemeClr val="bg1"/>
                </a:solidFill>
              </a:rPr>
              <a:t>SharePoint</a:t>
            </a:r>
            <a:endParaRPr lang="en-US" sz="2000" dirty="0">
              <a:solidFill>
                <a:schemeClr val="bg1"/>
              </a:solidFill>
            </a:endParaRPr>
          </a:p>
        </p:txBody>
      </p:sp>
      <p:sp>
        <p:nvSpPr>
          <p:cNvPr id="43" name="Rectangle 42"/>
          <p:cNvSpPr/>
          <p:nvPr/>
        </p:nvSpPr>
        <p:spPr>
          <a:xfrm>
            <a:off x="7532425" y="5645034"/>
            <a:ext cx="864296" cy="84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7645159" y="5721804"/>
            <a:ext cx="864296" cy="84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5232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Building Business Processes</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2625"/>
            <a:ext cx="12192000" cy="1985375"/>
          </a:xfrm>
          <a:prstGeom prst="rect">
            <a:avLst/>
          </a:prstGeom>
        </p:spPr>
      </p:pic>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Andrew Binns</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s-ES" dirty="0" smtClean="0"/>
              <a:t>Microsoft</a:t>
            </a:r>
            <a:endParaRPr lang="es-ES" dirty="0"/>
          </a:p>
        </p:txBody>
      </p:sp>
      <p:sp>
        <p:nvSpPr>
          <p:cNvPr id="18" name="Marcador de texto 17"/>
          <p:cNvSpPr>
            <a:spLocks noGrp="1"/>
          </p:cNvSpPr>
          <p:nvPr>
            <p:ph type="body" sz="quarter" idx="15"/>
          </p:nvPr>
        </p:nvSpPr>
        <p:spPr>
          <a:xfrm>
            <a:off x="3726321" y="4333816"/>
            <a:ext cx="8023225" cy="414338"/>
          </a:xfrm>
        </p:spPr>
        <p:txBody>
          <a:bodyPr>
            <a:normAutofit fontScale="85000" lnSpcReduction="10000"/>
          </a:bodyPr>
          <a:lstStyle/>
          <a:p>
            <a:r>
              <a:rPr lang="en-US" dirty="0"/>
              <a:t>http://www.planmanagedelivermicrosoftproject.com/es-es</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http://blogs.office.com/visio/</a:t>
            </a:r>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saintwukong</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s-ES" dirty="0" smtClean="0"/>
              <a:t>Project and Visio </a:t>
            </a:r>
            <a:r>
              <a:rPr lang="es-ES" dirty="0" err="1" smtClean="0"/>
              <a:t>Specialist</a:t>
            </a:r>
            <a:endParaRPr lang="es-ES"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041256" y="3927462"/>
            <a:ext cx="1609725" cy="342900"/>
          </a:xfrm>
          <a:prstGeom prst="rect">
            <a:avLst/>
          </a:prstGeom>
          <a:noFill/>
          <a:ln>
            <a:noFill/>
          </a:ln>
        </p:spPr>
      </p:pic>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84" b="984"/>
          <a:stretch>
            <a:fillRect/>
          </a:stretch>
        </p:blipFill>
        <p:spPr/>
      </p:pic>
    </p:spTree>
    <p:extLst>
      <p:ext uri="{BB962C8B-B14F-4D97-AF65-F5344CB8AC3E}">
        <p14:creationId xmlns:p14="http://schemas.microsoft.com/office/powerpoint/2010/main" val="126850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a:t>Improving</a:t>
            </a:r>
            <a:r>
              <a:rPr lang="es-ES" dirty="0"/>
              <a:t> Business </a:t>
            </a:r>
            <a:r>
              <a:rPr lang="es-ES" dirty="0" err="1"/>
              <a:t>Processes</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Modern Business </a:t>
            </a:r>
            <a:r>
              <a:rPr lang="es-ES" dirty="0" err="1" smtClean="0"/>
              <a:t>Applications</a:t>
            </a:r>
            <a:endParaRPr lang="es-ES" dirty="0"/>
          </a:p>
        </p:txBody>
      </p:sp>
      <p:pic>
        <p:nvPicPr>
          <p:cNvPr id="5" name="image5.png"/>
          <p:cNvPicPr/>
          <p:nvPr/>
        </p:nvPicPr>
        <p:blipFill>
          <a:blip r:embed="rId3" cstate="print"/>
          <a:stretch>
            <a:fillRect/>
          </a:stretch>
        </p:blipFill>
        <p:spPr>
          <a:xfrm>
            <a:off x="958159" y="1419741"/>
            <a:ext cx="10277687" cy="5438259"/>
          </a:xfrm>
          <a:prstGeom prst="rect">
            <a:avLst/>
          </a:prstGeom>
        </p:spPr>
      </p:pic>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Process Reality</a:t>
            </a:r>
            <a:endParaRPr lang="en-GB" dirty="0"/>
          </a:p>
        </p:txBody>
      </p:sp>
      <p:pic>
        <p:nvPicPr>
          <p:cNvPr id="4" name="Picture 3"/>
          <p:cNvPicPr>
            <a:picLocks noChangeAspect="1"/>
          </p:cNvPicPr>
          <p:nvPr/>
        </p:nvPicPr>
        <p:blipFill>
          <a:blip r:embed="rId3"/>
          <a:stretch>
            <a:fillRect/>
          </a:stretch>
        </p:blipFill>
        <p:spPr>
          <a:xfrm>
            <a:off x="529065" y="1338333"/>
            <a:ext cx="10570310" cy="5394406"/>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5316680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pen Engagements\Microsoft\Resources\Office 15\Photography\Office15_New_Lifestyle_Photos\Los Angeles\PNG\OFF12_Jessica_02.png"/>
          <p:cNvPicPr>
            <a:picLocks noChangeAspect="1" noChangeArrowheads="1"/>
          </p:cNvPicPr>
          <p:nvPr/>
        </p:nvPicPr>
        <p:blipFill rotWithShape="1">
          <a:blip r:embed="rId2">
            <a:extLst>
              <a:ext uri="{28A0092B-C50C-407E-A947-70E740481C1C}">
                <a14:useLocalDpi xmlns:a14="http://schemas.microsoft.com/office/drawing/2010/main" val="0"/>
              </a:ext>
            </a:extLst>
          </a:blip>
          <a:srcRect t="5343" b="10606"/>
          <a:stretch/>
        </p:blipFill>
        <p:spPr bwMode="auto">
          <a:xfrm>
            <a:off x="0" y="0"/>
            <a:ext cx="121618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en-GB"/>
          </a:p>
        </p:txBody>
      </p:sp>
      <p:sp>
        <p:nvSpPr>
          <p:cNvPr id="5" name="Rectangle 4"/>
          <p:cNvSpPr/>
          <p:nvPr/>
        </p:nvSpPr>
        <p:spPr>
          <a:xfrm>
            <a:off x="0" y="3218213"/>
            <a:ext cx="6947065" cy="168629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dirty="0" smtClean="0"/>
              <a:t>Process Improvement Strategies</a:t>
            </a:r>
            <a:endParaRPr lang="en-GB" sz="4000" dirty="0"/>
          </a:p>
        </p:txBody>
      </p:sp>
    </p:spTree>
    <p:extLst>
      <p:ext uri="{BB962C8B-B14F-4D97-AF65-F5344CB8AC3E}">
        <p14:creationId xmlns:p14="http://schemas.microsoft.com/office/powerpoint/2010/main" val="40928391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Improving Business Processes</a:t>
            </a:r>
            <a:endParaRPr lang="en-GB" dirty="0"/>
          </a:p>
        </p:txBody>
      </p:sp>
      <p:sp>
        <p:nvSpPr>
          <p:cNvPr id="3" name="Content Placeholder 2"/>
          <p:cNvSpPr>
            <a:spLocks noGrp="1"/>
          </p:cNvSpPr>
          <p:nvPr>
            <p:ph idx="1"/>
          </p:nvPr>
        </p:nvSpPr>
        <p:spPr>
          <a:xfrm>
            <a:off x="274641" y="1825625"/>
            <a:ext cx="11079159" cy="2671219"/>
          </a:xfrm>
        </p:spPr>
        <p:txBody>
          <a:bodyPr/>
          <a:lstStyle/>
          <a:p>
            <a:r>
              <a:rPr lang="en-US" b="1" dirty="0"/>
              <a:t>Capture </a:t>
            </a:r>
            <a:endParaRPr lang="en-US" b="1" dirty="0" smtClean="0"/>
          </a:p>
          <a:p>
            <a:r>
              <a:rPr lang="en-US" b="1" dirty="0" smtClean="0"/>
              <a:t>Standardize </a:t>
            </a:r>
          </a:p>
          <a:p>
            <a:r>
              <a:rPr lang="en-US" b="1" dirty="0" smtClean="0"/>
              <a:t>Automate </a:t>
            </a:r>
          </a:p>
          <a:p>
            <a:r>
              <a:rPr lang="en-US" b="1" dirty="0" smtClean="0"/>
              <a:t>Continuous </a:t>
            </a:r>
            <a:r>
              <a:rPr lang="en-US" b="1" dirty="0"/>
              <a:t>improvement </a:t>
            </a:r>
            <a:endParaRPr lang="en-GB" dirty="0"/>
          </a:p>
        </p:txBody>
      </p:sp>
    </p:spTree>
    <p:extLst>
      <p:ext uri="{BB962C8B-B14F-4D97-AF65-F5344CB8AC3E}">
        <p14:creationId xmlns:p14="http://schemas.microsoft.com/office/powerpoint/2010/main" val="29846133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Excellence in Processes</a:t>
            </a:r>
            <a:endParaRPr lang="en-GB" dirty="0"/>
          </a:p>
        </p:txBody>
      </p:sp>
      <p:pic>
        <p:nvPicPr>
          <p:cNvPr id="4" name="image8.png"/>
          <p:cNvPicPr>
            <a:picLocks noGrp="1"/>
          </p:cNvPicPr>
          <p:nvPr>
            <p:ph idx="1"/>
          </p:nvPr>
        </p:nvPicPr>
        <p:blipFill>
          <a:blip r:embed="rId2" cstate="print"/>
          <a:stretch>
            <a:fillRect/>
          </a:stretch>
        </p:blipFill>
        <p:spPr>
          <a:xfrm>
            <a:off x="475990" y="1490597"/>
            <a:ext cx="10459232" cy="5185776"/>
          </a:xfrm>
          <a:prstGeom prst="rect">
            <a:avLst/>
          </a:prstGeom>
        </p:spPr>
      </p:pic>
    </p:spTree>
    <p:extLst>
      <p:ext uri="{BB962C8B-B14F-4D97-AF65-F5344CB8AC3E}">
        <p14:creationId xmlns:p14="http://schemas.microsoft.com/office/powerpoint/2010/main" val="1039724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10143</TotalTime>
  <Words>1079</Words>
  <Application>Microsoft Office PowerPoint</Application>
  <PresentationFormat>Widescreen</PresentationFormat>
  <Paragraphs>205</Paragraphs>
  <Slides>34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Rabiohead</vt:lpstr>
      <vt:lpstr>Arial</vt:lpstr>
      <vt:lpstr>Segoe UI </vt:lpstr>
      <vt:lpstr>Calibri</vt:lpstr>
      <vt:lpstr>Segoe</vt:lpstr>
      <vt:lpstr>Segoe UI Light</vt:lpstr>
      <vt:lpstr>Tema de Office</vt:lpstr>
      <vt:lpstr>PowerPoint Presentation</vt:lpstr>
      <vt:lpstr>PowerPoint Presentation</vt:lpstr>
      <vt:lpstr>Andrew Binns</vt:lpstr>
      <vt:lpstr>Improving Business Processes</vt:lpstr>
      <vt:lpstr>Modern Business Applications</vt:lpstr>
      <vt:lpstr>Business Process Reality</vt:lpstr>
      <vt:lpstr>PowerPoint Presentation</vt:lpstr>
      <vt:lpstr>Improving Business Processes</vt:lpstr>
      <vt:lpstr>Building Excellence in Processes</vt:lpstr>
      <vt:lpstr>How to Improve Your Business Processes</vt:lpstr>
      <vt:lpstr>Business Process Development</vt:lpstr>
      <vt:lpstr>Enterprise Architecture</vt:lpstr>
      <vt:lpstr>Use a Common Notation - BPMN</vt:lpstr>
      <vt:lpstr>PowerPoint Presentation</vt:lpstr>
      <vt:lpstr>Technologies</vt:lpstr>
      <vt:lpstr>Microsoft Visio 2013 – What it does</vt:lpstr>
      <vt:lpstr>Business Processes Mapped!</vt:lpstr>
      <vt:lpstr>Use SharePoint’s Rich Functionality</vt:lpstr>
      <vt:lpstr>Business Process Re-engineering Case Study</vt:lpstr>
      <vt:lpstr>Click to Business Intelligence</vt:lpstr>
      <vt:lpstr>Optimise the Process Model</vt:lpstr>
      <vt:lpstr>PowerPoint Presentation</vt:lpstr>
      <vt:lpstr>Create Human Workflows - SharePoint</vt:lpstr>
      <vt:lpstr>System Workflows</vt:lpstr>
      <vt:lpstr>Create the Visio Services Dashboard</vt:lpstr>
      <vt:lpstr>Link External Data In SharePoint</vt:lpstr>
      <vt:lpstr>Expose Data In SharePoint</vt:lpstr>
      <vt:lpstr>Operational Health Monitoring</vt:lpstr>
      <vt:lpstr>Hybrid Architectures</vt:lpstr>
      <vt:lpstr>Hybrid Architecture - Data Integration</vt:lpstr>
      <vt:lpstr>Demo: Building Business Processes</vt:lpstr>
      <vt:lpstr>Q&amp;A</vt:lpstr>
      <vt:lpstr>Andrew Binns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Andrew Binns</cp:lastModifiedBy>
  <cp:revision>105</cp:revision>
  <dcterms:created xsi:type="dcterms:W3CDTF">2013-08-20T12:49:39Z</dcterms:created>
  <dcterms:modified xsi:type="dcterms:W3CDTF">2015-06-05T17:00:01Z</dcterms:modified>
</cp:coreProperties>
</file>